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4" r:id="rId2"/>
    <p:sldId id="268" r:id="rId3"/>
    <p:sldId id="259" r:id="rId4"/>
    <p:sldId id="258" r:id="rId5"/>
    <p:sldId id="267" r:id="rId6"/>
    <p:sldId id="257" r:id="rId7"/>
    <p:sldId id="261" r:id="rId8"/>
    <p:sldId id="271" r:id="rId9"/>
    <p:sldId id="262" r:id="rId10"/>
    <p:sldId id="263" r:id="rId11"/>
    <p:sldId id="270" r:id="rId12"/>
    <p:sldId id="256"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02"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1099BB3-948F-4F48-B968-B28ECF43D18C}" type="datetimeFigureOut">
              <a:rPr lang="en-AU" smtClean="0"/>
              <a:t>22/10/2017</a:t>
            </a:fld>
            <a:endParaRPr lang="en-AU"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05A94BA-81EE-4BC7-A7AE-11B1980F14A9}" type="slidenum">
              <a:rPr lang="en-AU" smtClean="0"/>
              <a:t>‹#›</a:t>
            </a:fld>
            <a:endParaRPr lang="en-AU" dirty="0"/>
          </a:p>
        </p:txBody>
      </p:sp>
    </p:spTree>
    <p:extLst>
      <p:ext uri="{BB962C8B-B14F-4D97-AF65-F5344CB8AC3E}">
        <p14:creationId xmlns:p14="http://schemas.microsoft.com/office/powerpoint/2010/main" val="1919975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Slide Image Placeholder 1"/>
          <p:cNvSpPr>
            <a:spLocks noGrp="1" noRot="1" noChangeAspect="1" noTextEdit="1"/>
          </p:cNvSpPr>
          <p:nvPr>
            <p:ph type="sldImg"/>
          </p:nvPr>
        </p:nvSpPr>
        <p:spPr>
          <a:ln/>
        </p:spPr>
      </p:sp>
      <p:sp>
        <p:nvSpPr>
          <p:cNvPr id="175107" name="Notes Placeholder 2"/>
          <p:cNvSpPr>
            <a:spLocks noGrp="1"/>
          </p:cNvSpPr>
          <p:nvPr>
            <p:ph type="body" idx="1"/>
          </p:nvPr>
        </p:nvSpPr>
        <p:spPr>
          <a:noFill/>
          <a:ln/>
        </p:spPr>
        <p:txBody>
          <a:bodyPr/>
          <a:lstStyle/>
          <a:p>
            <a:endParaRPr lang="en-AU" dirty="0" smtClean="0"/>
          </a:p>
        </p:txBody>
      </p:sp>
      <p:sp>
        <p:nvSpPr>
          <p:cNvPr id="175108" name="Header Placeholder 3"/>
          <p:cNvSpPr>
            <a:spLocks noGrp="1"/>
          </p:cNvSpPr>
          <p:nvPr>
            <p:ph type="hdr" sz="quarter"/>
          </p:nvPr>
        </p:nvSpPr>
        <p:spPr>
          <a:noFill/>
        </p:spPr>
        <p:txBody>
          <a:bodyPr/>
          <a:lstStyle/>
          <a:p>
            <a:r>
              <a:rPr lang="en-US" dirty="0" smtClean="0">
                <a:ea typeface="ＭＳ Ｐゴシック" pitchFamily="-106" charset="-128"/>
              </a:rPr>
              <a:t>The Policy Process</a:t>
            </a:r>
          </a:p>
        </p:txBody>
      </p:sp>
      <p:sp>
        <p:nvSpPr>
          <p:cNvPr id="175109" name="Footer Placeholder 4"/>
          <p:cNvSpPr>
            <a:spLocks noGrp="1"/>
          </p:cNvSpPr>
          <p:nvPr>
            <p:ph type="ftr" sz="quarter" idx="4"/>
          </p:nvPr>
        </p:nvSpPr>
        <p:spPr>
          <a:noFill/>
        </p:spPr>
        <p:txBody>
          <a:bodyPr/>
          <a:lstStyle/>
          <a:p>
            <a:r>
              <a:rPr lang="en-US" dirty="0" smtClean="0">
                <a:ea typeface="ＭＳ Ｐゴシック" pitchFamily="-106" charset="-128"/>
              </a:rPr>
              <a:t>Randal Stewart/ Timmins Stewart Pty Ltd </a:t>
            </a:r>
          </a:p>
        </p:txBody>
      </p:sp>
      <p:sp>
        <p:nvSpPr>
          <p:cNvPr id="175110" name="Slide Number Placeholder 5"/>
          <p:cNvSpPr>
            <a:spLocks noGrp="1"/>
          </p:cNvSpPr>
          <p:nvPr>
            <p:ph type="sldNum" sz="quarter" idx="5"/>
          </p:nvPr>
        </p:nvSpPr>
        <p:spPr>
          <a:noFill/>
        </p:spPr>
        <p:txBody>
          <a:bodyPr/>
          <a:lstStyle/>
          <a:p>
            <a:fld id="{B96ABEB4-104B-4730-B9B5-DACD0FDE9A97}" type="slidenum">
              <a:rPr lang="en-US" smtClean="0"/>
              <a:pPr/>
              <a:t>5</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EC170601-8CAD-49CF-879B-4A65242C3DDF}" type="datetimeFigureOut">
              <a:rPr lang="en-AU" smtClean="0"/>
              <a:t>22/10/2017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C49F4F7F-78C9-4C95-9349-0217E757A9BC}" type="slidenum">
              <a:rPr lang="en-AU" smtClean="0"/>
              <a:t>‹#›</a:t>
            </a:fld>
            <a:endParaRPr lang="en-AU" dirty="0"/>
          </a:p>
        </p:txBody>
      </p:sp>
    </p:spTree>
    <p:extLst>
      <p:ext uri="{BB962C8B-B14F-4D97-AF65-F5344CB8AC3E}">
        <p14:creationId xmlns:p14="http://schemas.microsoft.com/office/powerpoint/2010/main" val="2567158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EC170601-8CAD-49CF-879B-4A65242C3DDF}" type="datetimeFigureOut">
              <a:rPr lang="en-AU" smtClean="0"/>
              <a:t>22/10/2017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C49F4F7F-78C9-4C95-9349-0217E757A9BC}" type="slidenum">
              <a:rPr lang="en-AU" smtClean="0"/>
              <a:t>‹#›</a:t>
            </a:fld>
            <a:endParaRPr lang="en-AU" dirty="0"/>
          </a:p>
        </p:txBody>
      </p:sp>
    </p:spTree>
    <p:extLst>
      <p:ext uri="{BB962C8B-B14F-4D97-AF65-F5344CB8AC3E}">
        <p14:creationId xmlns:p14="http://schemas.microsoft.com/office/powerpoint/2010/main" val="2547432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EC170601-8CAD-49CF-879B-4A65242C3DDF}" type="datetimeFigureOut">
              <a:rPr lang="en-AU" smtClean="0"/>
              <a:t>22/10/2017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C49F4F7F-78C9-4C95-9349-0217E757A9BC}" type="slidenum">
              <a:rPr lang="en-AU" smtClean="0"/>
              <a:t>‹#›</a:t>
            </a:fld>
            <a:endParaRPr lang="en-AU" dirty="0"/>
          </a:p>
        </p:txBody>
      </p:sp>
    </p:spTree>
    <p:extLst>
      <p:ext uri="{BB962C8B-B14F-4D97-AF65-F5344CB8AC3E}">
        <p14:creationId xmlns:p14="http://schemas.microsoft.com/office/powerpoint/2010/main" val="28395776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8" name="Picture 5" descr="IN1007_PowerpointBG_Dis01-2"/>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9" name="Title 1"/>
          <p:cNvSpPr>
            <a:spLocks noGrp="1"/>
          </p:cNvSpPr>
          <p:nvPr>
            <p:ph type="title"/>
          </p:nvPr>
        </p:nvSpPr>
        <p:spPr>
          <a:xfrm>
            <a:off x="683568" y="980728"/>
            <a:ext cx="7772400" cy="1143000"/>
          </a:xfrm>
        </p:spPr>
        <p:txBody>
          <a:bodyPr/>
          <a:lstStyle>
            <a:lvl1pPr>
              <a:defRPr>
                <a:solidFill>
                  <a:schemeClr val="tx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39195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EC170601-8CAD-49CF-879B-4A65242C3DDF}" type="datetimeFigureOut">
              <a:rPr lang="en-AU" smtClean="0"/>
              <a:t>22/10/2017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C49F4F7F-78C9-4C95-9349-0217E757A9BC}" type="slidenum">
              <a:rPr lang="en-AU" smtClean="0"/>
              <a:t>‹#›</a:t>
            </a:fld>
            <a:endParaRPr lang="en-AU" dirty="0"/>
          </a:p>
        </p:txBody>
      </p:sp>
    </p:spTree>
    <p:extLst>
      <p:ext uri="{BB962C8B-B14F-4D97-AF65-F5344CB8AC3E}">
        <p14:creationId xmlns:p14="http://schemas.microsoft.com/office/powerpoint/2010/main" val="1480334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170601-8CAD-49CF-879B-4A65242C3DDF}" type="datetimeFigureOut">
              <a:rPr lang="en-AU" smtClean="0"/>
              <a:t>22/10/2017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C49F4F7F-78C9-4C95-9349-0217E757A9BC}" type="slidenum">
              <a:rPr lang="en-AU" smtClean="0"/>
              <a:t>‹#›</a:t>
            </a:fld>
            <a:endParaRPr lang="en-AU" dirty="0"/>
          </a:p>
        </p:txBody>
      </p:sp>
    </p:spTree>
    <p:extLst>
      <p:ext uri="{BB962C8B-B14F-4D97-AF65-F5344CB8AC3E}">
        <p14:creationId xmlns:p14="http://schemas.microsoft.com/office/powerpoint/2010/main" val="3277733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EC170601-8CAD-49CF-879B-4A65242C3DDF}" type="datetimeFigureOut">
              <a:rPr lang="en-AU" smtClean="0"/>
              <a:t>22/10/2017</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C49F4F7F-78C9-4C95-9349-0217E757A9BC}" type="slidenum">
              <a:rPr lang="en-AU" smtClean="0"/>
              <a:t>‹#›</a:t>
            </a:fld>
            <a:endParaRPr lang="en-AU" dirty="0"/>
          </a:p>
        </p:txBody>
      </p:sp>
    </p:spTree>
    <p:extLst>
      <p:ext uri="{BB962C8B-B14F-4D97-AF65-F5344CB8AC3E}">
        <p14:creationId xmlns:p14="http://schemas.microsoft.com/office/powerpoint/2010/main" val="1798404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EC170601-8CAD-49CF-879B-4A65242C3DDF}" type="datetimeFigureOut">
              <a:rPr lang="en-AU" smtClean="0"/>
              <a:t>22/10/2017</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C49F4F7F-78C9-4C95-9349-0217E757A9BC}" type="slidenum">
              <a:rPr lang="en-AU" smtClean="0"/>
              <a:t>‹#›</a:t>
            </a:fld>
            <a:endParaRPr lang="en-AU" dirty="0"/>
          </a:p>
        </p:txBody>
      </p:sp>
    </p:spTree>
    <p:extLst>
      <p:ext uri="{BB962C8B-B14F-4D97-AF65-F5344CB8AC3E}">
        <p14:creationId xmlns:p14="http://schemas.microsoft.com/office/powerpoint/2010/main" val="382570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EC170601-8CAD-49CF-879B-4A65242C3DDF}" type="datetimeFigureOut">
              <a:rPr lang="en-AU" smtClean="0"/>
              <a:t>22/10/2017</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C49F4F7F-78C9-4C95-9349-0217E757A9BC}" type="slidenum">
              <a:rPr lang="en-AU" smtClean="0"/>
              <a:t>‹#›</a:t>
            </a:fld>
            <a:endParaRPr lang="en-AU" dirty="0"/>
          </a:p>
        </p:txBody>
      </p:sp>
    </p:spTree>
    <p:extLst>
      <p:ext uri="{BB962C8B-B14F-4D97-AF65-F5344CB8AC3E}">
        <p14:creationId xmlns:p14="http://schemas.microsoft.com/office/powerpoint/2010/main" val="1461514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170601-8CAD-49CF-879B-4A65242C3DDF}" type="datetimeFigureOut">
              <a:rPr lang="en-AU" smtClean="0"/>
              <a:t>22/10/2017</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C49F4F7F-78C9-4C95-9349-0217E757A9BC}" type="slidenum">
              <a:rPr lang="en-AU" smtClean="0"/>
              <a:t>‹#›</a:t>
            </a:fld>
            <a:endParaRPr lang="en-AU" dirty="0"/>
          </a:p>
        </p:txBody>
      </p:sp>
    </p:spTree>
    <p:extLst>
      <p:ext uri="{BB962C8B-B14F-4D97-AF65-F5344CB8AC3E}">
        <p14:creationId xmlns:p14="http://schemas.microsoft.com/office/powerpoint/2010/main" val="2078852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170601-8CAD-49CF-879B-4A65242C3DDF}" type="datetimeFigureOut">
              <a:rPr lang="en-AU" smtClean="0"/>
              <a:t>22/10/2017</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C49F4F7F-78C9-4C95-9349-0217E757A9BC}" type="slidenum">
              <a:rPr lang="en-AU" smtClean="0"/>
              <a:t>‹#›</a:t>
            </a:fld>
            <a:endParaRPr lang="en-AU" dirty="0"/>
          </a:p>
        </p:txBody>
      </p:sp>
    </p:spTree>
    <p:extLst>
      <p:ext uri="{BB962C8B-B14F-4D97-AF65-F5344CB8AC3E}">
        <p14:creationId xmlns:p14="http://schemas.microsoft.com/office/powerpoint/2010/main" val="241974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170601-8CAD-49CF-879B-4A65242C3DDF}" type="datetimeFigureOut">
              <a:rPr lang="en-AU" smtClean="0"/>
              <a:t>22/10/2017</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C49F4F7F-78C9-4C95-9349-0217E757A9BC}" type="slidenum">
              <a:rPr lang="en-AU" smtClean="0"/>
              <a:t>‹#›</a:t>
            </a:fld>
            <a:endParaRPr lang="en-AU" dirty="0"/>
          </a:p>
        </p:txBody>
      </p:sp>
    </p:spTree>
    <p:extLst>
      <p:ext uri="{BB962C8B-B14F-4D97-AF65-F5344CB8AC3E}">
        <p14:creationId xmlns:p14="http://schemas.microsoft.com/office/powerpoint/2010/main" val="1934462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170601-8CAD-49CF-879B-4A65242C3DDF}" type="datetimeFigureOut">
              <a:rPr lang="en-AU" smtClean="0"/>
              <a:t>22/10/2017</a:t>
            </a:fld>
            <a:endParaRPr lang="en-AU"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9F4F7F-78C9-4C95-9349-0217E757A9BC}" type="slidenum">
              <a:rPr lang="en-AU" smtClean="0"/>
              <a:t>‹#›</a:t>
            </a:fld>
            <a:endParaRPr lang="en-AU" dirty="0"/>
          </a:p>
        </p:txBody>
      </p:sp>
    </p:spTree>
    <p:extLst>
      <p:ext uri="{BB962C8B-B14F-4D97-AF65-F5344CB8AC3E}">
        <p14:creationId xmlns:p14="http://schemas.microsoft.com/office/powerpoint/2010/main" val="201116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60648"/>
            <a:ext cx="7772400" cy="1470025"/>
          </a:xfrm>
        </p:spPr>
        <p:txBody>
          <a:bodyPr/>
          <a:lstStyle/>
          <a:p>
            <a:r>
              <a:rPr lang="en-AU" dirty="0" smtClean="0"/>
              <a:t>Engaging with ‘good’ public policy – concepts and practice</a:t>
            </a:r>
            <a:endParaRPr lang="en-AU" dirty="0"/>
          </a:p>
        </p:txBody>
      </p:sp>
      <p:pic>
        <p:nvPicPr>
          <p:cNvPr id="3" name="Picture 2" descr="Parliament House&#10;Image by: Stewart Watters&#10;Image copyright owner: Heritage Office&#10;&#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2708920"/>
            <a:ext cx="38100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46841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80728"/>
            <a:ext cx="7772400" cy="1470025"/>
          </a:xfrm>
        </p:spPr>
        <p:txBody>
          <a:bodyPr/>
          <a:lstStyle/>
          <a:p>
            <a:r>
              <a:rPr lang="en-AU" dirty="0"/>
              <a:t>Collaborative Practice – what is your </a:t>
            </a:r>
            <a:r>
              <a:rPr lang="en-AU" dirty="0" smtClean="0"/>
              <a:t>situation? </a:t>
            </a:r>
            <a:endParaRPr lang="en-AU" dirty="0"/>
          </a:p>
        </p:txBody>
      </p:sp>
      <p:sp>
        <p:nvSpPr>
          <p:cNvPr id="3" name="Subtitle 2"/>
          <p:cNvSpPr>
            <a:spLocks noGrp="1"/>
          </p:cNvSpPr>
          <p:nvPr>
            <p:ph type="subTitle" idx="1"/>
          </p:nvPr>
        </p:nvSpPr>
        <p:spPr>
          <a:xfrm>
            <a:off x="1259632" y="2996952"/>
            <a:ext cx="6400800" cy="1752600"/>
          </a:xfrm>
        </p:spPr>
        <p:txBody>
          <a:bodyPr>
            <a:noAutofit/>
          </a:bodyPr>
          <a:lstStyle/>
          <a:p>
            <a:r>
              <a:rPr lang="en-AU" sz="2400" i="1" dirty="0" smtClean="0">
                <a:solidFill>
                  <a:schemeClr val="tx1"/>
                </a:solidFill>
              </a:rPr>
              <a:t>Collaborative </a:t>
            </a:r>
            <a:r>
              <a:rPr lang="en-AU" sz="2400" i="1" dirty="0">
                <a:solidFill>
                  <a:schemeClr val="tx1"/>
                </a:solidFill>
              </a:rPr>
              <a:t>advantage – </a:t>
            </a:r>
            <a:r>
              <a:rPr lang="en-AU" sz="2400" dirty="0">
                <a:solidFill>
                  <a:schemeClr val="tx1"/>
                </a:solidFill>
              </a:rPr>
              <a:t>is a situation where something can be achieved which could not be achieved by any of the agencies working alone</a:t>
            </a:r>
          </a:p>
          <a:p>
            <a:r>
              <a:rPr lang="en-AU" sz="2400" i="1" dirty="0" smtClean="0">
                <a:solidFill>
                  <a:schemeClr val="tx1"/>
                </a:solidFill>
              </a:rPr>
              <a:t> Collaborative </a:t>
            </a:r>
            <a:r>
              <a:rPr lang="en-AU" sz="2400" i="1" dirty="0">
                <a:solidFill>
                  <a:schemeClr val="tx1"/>
                </a:solidFill>
              </a:rPr>
              <a:t>inertia – </a:t>
            </a:r>
            <a:r>
              <a:rPr lang="en-AU" sz="2400" dirty="0">
                <a:solidFill>
                  <a:schemeClr val="tx1"/>
                </a:solidFill>
              </a:rPr>
              <a:t>is a situation where what is achieved is negligible or such a hard grind and so slow that people stop participating (Huxham 2003:403</a:t>
            </a:r>
            <a:r>
              <a:rPr lang="en-AU" sz="2400" dirty="0" smtClean="0">
                <a:solidFill>
                  <a:schemeClr val="tx1"/>
                </a:solidFill>
              </a:rPr>
              <a:t>)</a:t>
            </a:r>
            <a:endParaRPr lang="en-AU" sz="2400" i="1" dirty="0">
              <a:solidFill>
                <a:schemeClr val="tx1"/>
              </a:solidFill>
            </a:endParaRPr>
          </a:p>
        </p:txBody>
      </p:sp>
    </p:spTree>
    <p:extLst>
      <p:ext uri="{BB962C8B-B14F-4D97-AF65-F5344CB8AC3E}">
        <p14:creationId xmlns:p14="http://schemas.microsoft.com/office/powerpoint/2010/main" val="32236267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normAutofit/>
          </a:bodyPr>
          <a:lstStyle/>
          <a:p>
            <a:pPr marL="0" indent="0">
              <a:buNone/>
            </a:pPr>
            <a:r>
              <a:rPr lang="en-AU" sz="6600" dirty="0" smtClean="0"/>
              <a:t>Political Nous</a:t>
            </a:r>
            <a:endParaRPr lang="en-AU" sz="6600" dirty="0"/>
          </a:p>
        </p:txBody>
      </p:sp>
    </p:spTree>
    <p:extLst>
      <p:ext uri="{BB962C8B-B14F-4D97-AF65-F5344CB8AC3E}">
        <p14:creationId xmlns:p14="http://schemas.microsoft.com/office/powerpoint/2010/main" val="16792358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04664"/>
            <a:ext cx="7772400" cy="1944216"/>
          </a:xfrm>
        </p:spPr>
        <p:txBody>
          <a:bodyPr>
            <a:noAutofit/>
          </a:bodyPr>
          <a:lstStyle/>
          <a:p>
            <a:r>
              <a:rPr lang="en-US" dirty="0"/>
              <a:t>Political Nous – what is it</a:t>
            </a:r>
            <a:r>
              <a:rPr lang="en-US" dirty="0" smtClean="0"/>
              <a:t>?</a:t>
            </a:r>
            <a:endParaRPr lang="en-AU" b="1" dirty="0"/>
          </a:p>
        </p:txBody>
      </p:sp>
      <p:sp>
        <p:nvSpPr>
          <p:cNvPr id="3" name="Subtitle 2"/>
          <p:cNvSpPr>
            <a:spLocks noGrp="1"/>
          </p:cNvSpPr>
          <p:nvPr>
            <p:ph type="subTitle" idx="1"/>
          </p:nvPr>
        </p:nvSpPr>
        <p:spPr>
          <a:xfrm>
            <a:off x="1547664" y="2420888"/>
            <a:ext cx="6400800" cy="1752600"/>
          </a:xfrm>
        </p:spPr>
        <p:txBody>
          <a:bodyPr>
            <a:normAutofit fontScale="25000" lnSpcReduction="20000"/>
          </a:bodyPr>
          <a:lstStyle/>
          <a:p>
            <a:pPr algn="l"/>
            <a:r>
              <a:rPr lang="en-US" sz="11200" dirty="0" smtClean="0">
                <a:solidFill>
                  <a:schemeClr val="tx1"/>
                </a:solidFill>
              </a:rPr>
              <a:t>“Political </a:t>
            </a:r>
            <a:r>
              <a:rPr lang="en-US" sz="11200" dirty="0">
                <a:solidFill>
                  <a:schemeClr val="tx1"/>
                </a:solidFill>
              </a:rPr>
              <a:t>Nous is the ability to develop knowledge about contextual factors (sometimes subtle and seemingly unconnected) that impact on decision-making and build awareness of the political context, the needs and interests of government, ministers and other stakeholders. It also includes an ability to use judgement to apply this knowledge and awareness and act constructively”</a:t>
            </a:r>
          </a:p>
          <a:p>
            <a:r>
              <a:rPr lang="en-US" sz="11200" dirty="0">
                <a:solidFill>
                  <a:schemeClr val="tx1"/>
                </a:solidFill>
              </a:rPr>
              <a:t>(based on original research conducted by </a:t>
            </a:r>
            <a:r>
              <a:rPr lang="en-US" sz="11200" i="1" dirty="0">
                <a:solidFill>
                  <a:schemeClr val="tx1"/>
                </a:solidFill>
              </a:rPr>
              <a:t>People and Strategy)</a:t>
            </a:r>
            <a:endParaRPr lang="en-US" sz="11200" dirty="0">
              <a:solidFill>
                <a:schemeClr val="tx1"/>
              </a:solidFill>
            </a:endParaRPr>
          </a:p>
          <a:p>
            <a:endParaRPr lang="en-AU" dirty="0"/>
          </a:p>
        </p:txBody>
      </p:sp>
    </p:spTree>
    <p:extLst>
      <p:ext uri="{BB962C8B-B14F-4D97-AF65-F5344CB8AC3E}">
        <p14:creationId xmlns:p14="http://schemas.microsoft.com/office/powerpoint/2010/main" val="9420965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normAutofit/>
          </a:bodyPr>
          <a:lstStyle/>
          <a:p>
            <a:pPr marL="0" indent="0">
              <a:buNone/>
            </a:pPr>
            <a:r>
              <a:rPr lang="en-AU" sz="6600" dirty="0"/>
              <a:t>What does ‘good’ public policy look like?</a:t>
            </a:r>
          </a:p>
        </p:txBody>
      </p:sp>
    </p:spTree>
    <p:extLst>
      <p:ext uri="{BB962C8B-B14F-4D97-AF65-F5344CB8AC3E}">
        <p14:creationId xmlns:p14="http://schemas.microsoft.com/office/powerpoint/2010/main" val="41564131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16632"/>
            <a:ext cx="7772400" cy="1899642"/>
          </a:xfrm>
        </p:spPr>
        <p:txBody>
          <a:bodyPr>
            <a:normAutofit/>
          </a:bodyPr>
          <a:lstStyle/>
          <a:p>
            <a:r>
              <a:rPr lang="en-AU" dirty="0" smtClean="0"/>
              <a:t>Key definitions - Outcomes</a:t>
            </a:r>
            <a:endParaRPr lang="en-AU" dirty="0"/>
          </a:p>
        </p:txBody>
      </p:sp>
      <p:sp>
        <p:nvSpPr>
          <p:cNvPr id="3" name="Subtitle 2"/>
          <p:cNvSpPr>
            <a:spLocks noGrp="1"/>
          </p:cNvSpPr>
          <p:nvPr>
            <p:ph type="subTitle" idx="1"/>
          </p:nvPr>
        </p:nvSpPr>
        <p:spPr>
          <a:xfrm>
            <a:off x="1475656" y="2204864"/>
            <a:ext cx="6400800" cy="1752600"/>
          </a:xfrm>
        </p:spPr>
        <p:txBody>
          <a:bodyPr>
            <a:noAutofit/>
          </a:bodyPr>
          <a:lstStyle/>
          <a:p>
            <a:pPr algn="l"/>
            <a:r>
              <a:rPr lang="en-AU" sz="2000" u="sng" dirty="0">
                <a:solidFill>
                  <a:schemeClr val="tx1"/>
                </a:solidFill>
              </a:rPr>
              <a:t>Outcomes</a:t>
            </a:r>
            <a:r>
              <a:rPr lang="en-AU" sz="2000" dirty="0">
                <a:solidFill>
                  <a:schemeClr val="tx1"/>
                </a:solidFill>
              </a:rPr>
              <a:t> are the results, impacts and consequences of actions by </a:t>
            </a:r>
            <a:r>
              <a:rPr lang="en-AU" sz="2000" dirty="0" smtClean="0">
                <a:solidFill>
                  <a:schemeClr val="tx1"/>
                </a:solidFill>
              </a:rPr>
              <a:t>a Government </a:t>
            </a:r>
            <a:r>
              <a:rPr lang="en-AU" sz="2000" dirty="0">
                <a:solidFill>
                  <a:schemeClr val="tx1"/>
                </a:solidFill>
              </a:rPr>
              <a:t>on the Community:</a:t>
            </a:r>
          </a:p>
          <a:p>
            <a:pPr marL="612775" lvl="1" indent="-342900" algn="l">
              <a:buFont typeface="Arial" panose="020B0604020202020204" pitchFamily="34" charset="0"/>
              <a:buChar char="•"/>
            </a:pPr>
            <a:r>
              <a:rPr lang="en-AU" sz="2000" dirty="0">
                <a:solidFill>
                  <a:schemeClr val="tx1"/>
                </a:solidFill>
              </a:rPr>
              <a:t>Planned outcomes are the results or impacts that Government wants to achieve for the community</a:t>
            </a:r>
          </a:p>
          <a:p>
            <a:pPr marL="612775" lvl="1" indent="-342900" algn="l">
              <a:buFont typeface="Arial" panose="020B0604020202020204" pitchFamily="34" charset="0"/>
              <a:buChar char="•"/>
            </a:pPr>
            <a:r>
              <a:rPr lang="en-AU" sz="2000" dirty="0">
                <a:solidFill>
                  <a:schemeClr val="tx1"/>
                </a:solidFill>
              </a:rPr>
              <a:t>Outcomes give public service a unique purpose</a:t>
            </a:r>
          </a:p>
          <a:p>
            <a:pPr marL="612775" lvl="1" indent="-342900" algn="l">
              <a:buFont typeface="Arial" panose="020B0604020202020204" pitchFamily="34" charset="0"/>
              <a:buChar char="•"/>
            </a:pPr>
            <a:r>
              <a:rPr lang="en-AU" sz="2000" dirty="0">
                <a:solidFill>
                  <a:schemeClr val="tx1"/>
                </a:solidFill>
              </a:rPr>
              <a:t>Actual outcomes are the results or impacts which are, in fact achieved.</a:t>
            </a:r>
          </a:p>
          <a:p>
            <a:pPr marL="612775" lvl="1" indent="-342900" algn="l">
              <a:buFont typeface="Arial" panose="020B0604020202020204" pitchFamily="34" charset="0"/>
              <a:buChar char="•"/>
            </a:pPr>
            <a:r>
              <a:rPr lang="en-AU" sz="2000" dirty="0">
                <a:solidFill>
                  <a:schemeClr val="tx1"/>
                </a:solidFill>
              </a:rPr>
              <a:t>External factors can intervene either positively or negatively on the achievement of outcomes</a:t>
            </a:r>
          </a:p>
          <a:p>
            <a:pPr marL="612775" lvl="1" indent="-342900" algn="l">
              <a:buFont typeface="Arial" panose="020B0604020202020204" pitchFamily="34" charset="0"/>
              <a:buChar char="•"/>
            </a:pPr>
            <a:r>
              <a:rPr lang="en-AU" sz="2000" dirty="0">
                <a:solidFill>
                  <a:schemeClr val="tx1"/>
                </a:solidFill>
              </a:rPr>
              <a:t>Agencies deliver outputs or a combination of outputs and administered items to contribute to planned outcomes.</a:t>
            </a:r>
          </a:p>
          <a:p>
            <a:endParaRPr lang="en-AU" sz="2000" dirty="0"/>
          </a:p>
        </p:txBody>
      </p:sp>
    </p:spTree>
    <p:extLst>
      <p:ext uri="{BB962C8B-B14F-4D97-AF65-F5344CB8AC3E}">
        <p14:creationId xmlns:p14="http://schemas.microsoft.com/office/powerpoint/2010/main" val="35295291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404664"/>
            <a:ext cx="7772400" cy="1470025"/>
          </a:xfrm>
        </p:spPr>
        <p:txBody>
          <a:bodyPr/>
          <a:lstStyle/>
          <a:p>
            <a:r>
              <a:rPr lang="en-AU" dirty="0" smtClean="0"/>
              <a:t>Key definitions - Outputs</a:t>
            </a:r>
            <a:endParaRPr lang="en-AU" dirty="0"/>
          </a:p>
        </p:txBody>
      </p:sp>
      <p:sp>
        <p:nvSpPr>
          <p:cNvPr id="3" name="Subtitle 2"/>
          <p:cNvSpPr>
            <a:spLocks noGrp="1"/>
          </p:cNvSpPr>
          <p:nvPr>
            <p:ph type="subTitle" idx="1"/>
          </p:nvPr>
        </p:nvSpPr>
        <p:spPr>
          <a:xfrm>
            <a:off x="1115616" y="2420888"/>
            <a:ext cx="6400800" cy="1752600"/>
          </a:xfrm>
        </p:spPr>
        <p:txBody>
          <a:bodyPr>
            <a:normAutofit fontScale="25000" lnSpcReduction="20000"/>
          </a:bodyPr>
          <a:lstStyle/>
          <a:p>
            <a:pPr algn="l"/>
            <a:r>
              <a:rPr lang="en-AU" sz="9600" dirty="0">
                <a:solidFill>
                  <a:schemeClr val="tx1"/>
                </a:solidFill>
              </a:rPr>
              <a:t>Outputs are the goods and services produced by agencies on behalf of Government for organisations or individuals.  </a:t>
            </a:r>
          </a:p>
          <a:p>
            <a:pPr marL="1412875" lvl="1" indent="-1143000" algn="l">
              <a:buFont typeface="Arial" panose="020B0604020202020204" pitchFamily="34" charset="0"/>
              <a:buChar char="•"/>
            </a:pPr>
            <a:r>
              <a:rPr lang="en-AU" sz="9600" dirty="0">
                <a:solidFill>
                  <a:schemeClr val="tx1"/>
                </a:solidFill>
              </a:rPr>
              <a:t>Agencies deliver outputs to contribute to planned outcomes </a:t>
            </a:r>
          </a:p>
          <a:p>
            <a:pPr marL="1412875" lvl="1" indent="-1143000" algn="l">
              <a:buFont typeface="Arial" panose="020B0604020202020204" pitchFamily="34" charset="0"/>
              <a:buChar char="•"/>
            </a:pPr>
            <a:r>
              <a:rPr lang="en-AU" sz="9600" dirty="0">
                <a:solidFill>
                  <a:schemeClr val="tx1"/>
                </a:solidFill>
              </a:rPr>
              <a:t>Agencies also administer items - on behalf of Government - which contribute to outcomes</a:t>
            </a:r>
          </a:p>
          <a:p>
            <a:pPr marL="1412875" lvl="1" indent="-1143000" algn="l">
              <a:buFont typeface="Arial" panose="020B0604020202020204" pitchFamily="34" charset="0"/>
              <a:buChar char="•"/>
            </a:pPr>
            <a:r>
              <a:rPr lang="en-AU" sz="9600" dirty="0">
                <a:solidFill>
                  <a:schemeClr val="tx1"/>
                </a:solidFill>
              </a:rPr>
              <a:t>These ‘administered items’ may be used by third parties, rather than agencies, to produce outputs</a:t>
            </a:r>
          </a:p>
          <a:p>
            <a:endParaRPr lang="en-AU" dirty="0"/>
          </a:p>
        </p:txBody>
      </p:sp>
    </p:spTree>
    <p:extLst>
      <p:ext uri="{BB962C8B-B14F-4D97-AF65-F5344CB8AC3E}">
        <p14:creationId xmlns:p14="http://schemas.microsoft.com/office/powerpoint/2010/main" val="2106548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4294967295"/>
          </p:nvPr>
        </p:nvSpPr>
        <p:spPr>
          <a:xfrm>
            <a:off x="7239000" y="6400800"/>
            <a:ext cx="1905000" cy="457200"/>
          </a:xfrm>
          <a:noFill/>
        </p:spPr>
        <p:txBody>
          <a:bodyPr/>
          <a:lstStyle/>
          <a:p>
            <a:fld id="{C64BBE61-0D7D-4E16-8BF4-D3C5D4D6A3B4}" type="slidenum">
              <a:rPr lang="en-US" smtClean="0"/>
              <a:pPr/>
              <a:t>5</a:t>
            </a:fld>
            <a:endParaRPr lang="en-US" dirty="0" smtClean="0"/>
          </a:p>
        </p:txBody>
      </p:sp>
      <p:sp>
        <p:nvSpPr>
          <p:cNvPr id="39939" name="Rectangle 2"/>
          <p:cNvSpPr>
            <a:spLocks noGrp="1" noChangeArrowheads="1"/>
          </p:cNvSpPr>
          <p:nvPr>
            <p:ph type="title"/>
          </p:nvPr>
        </p:nvSpPr>
        <p:spPr>
          <a:xfrm>
            <a:off x="755576" y="908720"/>
            <a:ext cx="7772400" cy="720502"/>
          </a:xfrm>
        </p:spPr>
        <p:txBody>
          <a:bodyPr>
            <a:normAutofit fontScale="90000"/>
          </a:bodyPr>
          <a:lstStyle/>
          <a:p>
            <a:pPr eaLnBrk="1" hangingPunct="1"/>
            <a:r>
              <a:rPr lang="en-AU" dirty="0" smtClean="0"/>
              <a:t>Methodology</a:t>
            </a:r>
          </a:p>
        </p:txBody>
      </p:sp>
      <p:grpSp>
        <p:nvGrpSpPr>
          <p:cNvPr id="39940" name="Group 87"/>
          <p:cNvGrpSpPr>
            <a:grpSpLocks/>
          </p:cNvGrpSpPr>
          <p:nvPr/>
        </p:nvGrpSpPr>
        <p:grpSpPr bwMode="auto">
          <a:xfrm>
            <a:off x="417513" y="1834190"/>
            <a:ext cx="8569325" cy="4160838"/>
            <a:chOff x="204" y="1071"/>
            <a:chExt cx="5398" cy="2381"/>
          </a:xfrm>
        </p:grpSpPr>
        <p:sp>
          <p:nvSpPr>
            <p:cNvPr id="39941" name="Text Box 88"/>
            <p:cNvSpPr txBox="1">
              <a:spLocks noChangeArrowheads="1"/>
            </p:cNvSpPr>
            <p:nvPr/>
          </p:nvSpPr>
          <p:spPr bwMode="auto">
            <a:xfrm>
              <a:off x="204" y="1253"/>
              <a:ext cx="590" cy="157"/>
            </a:xfrm>
            <a:prstGeom prst="rect">
              <a:avLst/>
            </a:prstGeom>
            <a:noFill/>
            <a:ln w="9525">
              <a:noFill/>
              <a:miter lim="800000"/>
              <a:headEnd/>
              <a:tailEnd/>
            </a:ln>
          </p:spPr>
          <p:txBody>
            <a:bodyPr>
              <a:spAutoFit/>
            </a:bodyPr>
            <a:lstStyle/>
            <a:p>
              <a:pPr>
                <a:spcBef>
                  <a:spcPct val="50000"/>
                </a:spcBef>
              </a:pPr>
              <a:r>
                <a:rPr lang="en-US" sz="1200" b="1" dirty="0">
                  <a:solidFill>
                    <a:srgbClr val="072F67"/>
                  </a:solidFill>
                  <a:latin typeface="Arial" charset="0"/>
                </a:rPr>
                <a:t>Outcomes</a:t>
              </a:r>
              <a:endParaRPr lang="en-AU" sz="1200" b="1" dirty="0">
                <a:solidFill>
                  <a:srgbClr val="072F67"/>
                </a:solidFill>
                <a:latin typeface="Arial" charset="0"/>
              </a:endParaRPr>
            </a:p>
          </p:txBody>
        </p:sp>
        <p:sp>
          <p:nvSpPr>
            <p:cNvPr id="39942" name="Text Box 89"/>
            <p:cNvSpPr txBox="1">
              <a:spLocks noChangeArrowheads="1"/>
            </p:cNvSpPr>
            <p:nvPr/>
          </p:nvSpPr>
          <p:spPr bwMode="auto">
            <a:xfrm>
              <a:off x="204" y="1978"/>
              <a:ext cx="635" cy="261"/>
            </a:xfrm>
            <a:prstGeom prst="rect">
              <a:avLst/>
            </a:prstGeom>
            <a:noFill/>
            <a:ln w="9525">
              <a:noFill/>
              <a:miter lim="800000"/>
              <a:headEnd/>
              <a:tailEnd/>
            </a:ln>
          </p:spPr>
          <p:txBody>
            <a:bodyPr>
              <a:spAutoFit/>
            </a:bodyPr>
            <a:lstStyle/>
            <a:p>
              <a:pPr>
                <a:spcBef>
                  <a:spcPct val="50000"/>
                </a:spcBef>
              </a:pPr>
              <a:r>
                <a:rPr lang="en-US" sz="1200" b="1" dirty="0">
                  <a:solidFill>
                    <a:srgbClr val="072F67"/>
                  </a:solidFill>
                  <a:latin typeface="Arial" charset="0"/>
                </a:rPr>
                <a:t>Sub-outcomes</a:t>
              </a:r>
              <a:endParaRPr lang="en-AU" sz="1200" b="1" dirty="0">
                <a:solidFill>
                  <a:srgbClr val="072F67"/>
                </a:solidFill>
                <a:latin typeface="Arial" charset="0"/>
              </a:endParaRPr>
            </a:p>
          </p:txBody>
        </p:sp>
        <p:sp>
          <p:nvSpPr>
            <p:cNvPr id="39943" name="Text Box 90"/>
            <p:cNvSpPr txBox="1">
              <a:spLocks noChangeArrowheads="1"/>
            </p:cNvSpPr>
            <p:nvPr/>
          </p:nvSpPr>
          <p:spPr bwMode="auto">
            <a:xfrm>
              <a:off x="204" y="2704"/>
              <a:ext cx="590" cy="158"/>
            </a:xfrm>
            <a:prstGeom prst="rect">
              <a:avLst/>
            </a:prstGeom>
            <a:noFill/>
            <a:ln w="9525">
              <a:noFill/>
              <a:miter lim="800000"/>
              <a:headEnd/>
              <a:tailEnd/>
            </a:ln>
          </p:spPr>
          <p:txBody>
            <a:bodyPr>
              <a:spAutoFit/>
            </a:bodyPr>
            <a:lstStyle/>
            <a:p>
              <a:pPr>
                <a:spcBef>
                  <a:spcPct val="50000"/>
                </a:spcBef>
              </a:pPr>
              <a:r>
                <a:rPr lang="en-US" sz="1200" b="1" dirty="0">
                  <a:solidFill>
                    <a:srgbClr val="072F67"/>
                  </a:solidFill>
                  <a:latin typeface="Arial" charset="0"/>
                </a:rPr>
                <a:t>Outputs</a:t>
              </a:r>
              <a:endParaRPr lang="en-AU" sz="1200" b="1" dirty="0">
                <a:solidFill>
                  <a:srgbClr val="072F67"/>
                </a:solidFill>
                <a:latin typeface="Arial" charset="0"/>
              </a:endParaRPr>
            </a:p>
          </p:txBody>
        </p:sp>
        <p:sp>
          <p:nvSpPr>
            <p:cNvPr id="39944" name="Text Box 91"/>
            <p:cNvSpPr txBox="1">
              <a:spLocks noChangeArrowheads="1"/>
            </p:cNvSpPr>
            <p:nvPr/>
          </p:nvSpPr>
          <p:spPr bwMode="auto">
            <a:xfrm>
              <a:off x="204" y="3248"/>
              <a:ext cx="635" cy="157"/>
            </a:xfrm>
            <a:prstGeom prst="rect">
              <a:avLst/>
            </a:prstGeom>
            <a:noFill/>
            <a:ln w="9525">
              <a:noFill/>
              <a:miter lim="800000"/>
              <a:headEnd/>
              <a:tailEnd/>
            </a:ln>
          </p:spPr>
          <p:txBody>
            <a:bodyPr>
              <a:spAutoFit/>
            </a:bodyPr>
            <a:lstStyle/>
            <a:p>
              <a:pPr>
                <a:spcBef>
                  <a:spcPct val="50000"/>
                </a:spcBef>
              </a:pPr>
              <a:r>
                <a:rPr lang="en-US" sz="1200" b="1" dirty="0">
                  <a:solidFill>
                    <a:srgbClr val="072F67"/>
                  </a:solidFill>
                  <a:latin typeface="Arial" charset="0"/>
                </a:rPr>
                <a:t>Inputs</a:t>
              </a:r>
              <a:endParaRPr lang="en-AU" sz="1200" b="1" dirty="0">
                <a:solidFill>
                  <a:srgbClr val="072F67"/>
                </a:solidFill>
                <a:latin typeface="Arial" charset="0"/>
              </a:endParaRPr>
            </a:p>
          </p:txBody>
        </p:sp>
        <p:sp>
          <p:nvSpPr>
            <p:cNvPr id="39945" name="Rectangle 92"/>
            <p:cNvSpPr>
              <a:spLocks noChangeArrowheads="1"/>
            </p:cNvSpPr>
            <p:nvPr/>
          </p:nvSpPr>
          <p:spPr bwMode="auto">
            <a:xfrm>
              <a:off x="1351" y="1100"/>
              <a:ext cx="557" cy="455"/>
            </a:xfrm>
            <a:prstGeom prst="rect">
              <a:avLst/>
            </a:prstGeom>
            <a:solidFill>
              <a:srgbClr val="81A5CD"/>
            </a:solidFill>
            <a:ln w="9525">
              <a:solidFill>
                <a:srgbClr val="072F67"/>
              </a:solidFill>
              <a:miter lim="800000"/>
              <a:headEnd/>
              <a:tailEnd/>
            </a:ln>
          </p:spPr>
          <p:txBody>
            <a:bodyPr wrap="none" anchor="ctr"/>
            <a:lstStyle/>
            <a:p>
              <a:endParaRPr lang="en-US" dirty="0"/>
            </a:p>
          </p:txBody>
        </p:sp>
        <p:sp>
          <p:nvSpPr>
            <p:cNvPr id="39946" name="Oval 93"/>
            <p:cNvSpPr>
              <a:spLocks noChangeArrowheads="1"/>
            </p:cNvSpPr>
            <p:nvPr/>
          </p:nvSpPr>
          <p:spPr bwMode="auto">
            <a:xfrm>
              <a:off x="1105" y="1909"/>
              <a:ext cx="405" cy="405"/>
            </a:xfrm>
            <a:prstGeom prst="ellipse">
              <a:avLst/>
            </a:prstGeom>
            <a:solidFill>
              <a:srgbClr val="FFB547"/>
            </a:solidFill>
            <a:ln w="9525">
              <a:solidFill>
                <a:srgbClr val="072F67"/>
              </a:solidFill>
              <a:round/>
              <a:headEnd/>
              <a:tailEnd/>
            </a:ln>
          </p:spPr>
          <p:txBody>
            <a:bodyPr wrap="none" anchor="ctr"/>
            <a:lstStyle/>
            <a:p>
              <a:endParaRPr lang="en-US" dirty="0"/>
            </a:p>
          </p:txBody>
        </p:sp>
        <p:sp>
          <p:nvSpPr>
            <p:cNvPr id="39947" name="Oval 94"/>
            <p:cNvSpPr>
              <a:spLocks noChangeArrowheads="1"/>
            </p:cNvSpPr>
            <p:nvPr/>
          </p:nvSpPr>
          <p:spPr bwMode="auto">
            <a:xfrm>
              <a:off x="1003" y="2668"/>
              <a:ext cx="254" cy="254"/>
            </a:xfrm>
            <a:prstGeom prst="ellipse">
              <a:avLst/>
            </a:prstGeom>
            <a:solidFill>
              <a:srgbClr val="FFDCB9"/>
            </a:solidFill>
            <a:ln w="9525">
              <a:solidFill>
                <a:srgbClr val="072F67"/>
              </a:solidFill>
              <a:round/>
              <a:headEnd/>
              <a:tailEnd/>
            </a:ln>
          </p:spPr>
          <p:txBody>
            <a:bodyPr wrap="none" anchor="ctr"/>
            <a:lstStyle/>
            <a:p>
              <a:endParaRPr lang="en-US" dirty="0"/>
            </a:p>
          </p:txBody>
        </p:sp>
        <p:sp>
          <p:nvSpPr>
            <p:cNvPr id="39948" name="Text Box 95"/>
            <p:cNvSpPr txBox="1">
              <a:spLocks noChangeArrowheads="1"/>
            </p:cNvSpPr>
            <p:nvPr/>
          </p:nvSpPr>
          <p:spPr bwMode="auto">
            <a:xfrm>
              <a:off x="978" y="3225"/>
              <a:ext cx="303" cy="227"/>
            </a:xfrm>
            <a:prstGeom prst="rect">
              <a:avLst/>
            </a:prstGeom>
            <a:noFill/>
            <a:ln w="9525">
              <a:noFill/>
              <a:miter lim="800000"/>
              <a:headEnd/>
              <a:tailEnd/>
            </a:ln>
          </p:spPr>
          <p:txBody>
            <a:bodyPr>
              <a:spAutoFit/>
            </a:bodyPr>
            <a:lstStyle/>
            <a:p>
              <a:pPr algn="ctr">
                <a:spcBef>
                  <a:spcPct val="50000"/>
                </a:spcBef>
              </a:pPr>
              <a:r>
                <a:rPr lang="en-US" sz="2000" b="1" dirty="0">
                  <a:solidFill>
                    <a:srgbClr val="072F67"/>
                  </a:solidFill>
                  <a:latin typeface="Arial" charset="0"/>
                </a:rPr>
                <a:t>$</a:t>
              </a:r>
              <a:endParaRPr lang="en-AU" sz="2000" b="1" dirty="0">
                <a:solidFill>
                  <a:srgbClr val="072F67"/>
                </a:solidFill>
                <a:latin typeface="Arial" charset="0"/>
              </a:endParaRPr>
            </a:p>
          </p:txBody>
        </p:sp>
        <p:cxnSp>
          <p:nvCxnSpPr>
            <p:cNvPr id="39949" name="AutoShape 96"/>
            <p:cNvCxnSpPr>
              <a:cxnSpLocks noChangeShapeType="1"/>
              <a:stCxn id="39945" idx="2"/>
              <a:endCxn id="39946" idx="0"/>
            </p:cNvCxnSpPr>
            <p:nvPr/>
          </p:nvCxnSpPr>
          <p:spPr bwMode="auto">
            <a:xfrm rot="5400000">
              <a:off x="1292" y="1571"/>
              <a:ext cx="354" cy="322"/>
            </a:xfrm>
            <a:prstGeom prst="bentConnector3">
              <a:avLst>
                <a:gd name="adj1" fmla="val 49843"/>
              </a:avLst>
            </a:prstGeom>
            <a:noFill/>
            <a:ln w="9525">
              <a:solidFill>
                <a:srgbClr val="072F67"/>
              </a:solidFill>
              <a:miter lim="800000"/>
              <a:headEnd/>
              <a:tailEnd/>
            </a:ln>
          </p:spPr>
        </p:cxnSp>
        <p:cxnSp>
          <p:nvCxnSpPr>
            <p:cNvPr id="39950" name="AutoShape 97"/>
            <p:cNvCxnSpPr>
              <a:cxnSpLocks noChangeShapeType="1"/>
              <a:stCxn id="39946" idx="4"/>
              <a:endCxn id="39947" idx="0"/>
            </p:cNvCxnSpPr>
            <p:nvPr/>
          </p:nvCxnSpPr>
          <p:spPr bwMode="auto">
            <a:xfrm rot="5400000">
              <a:off x="1042" y="2402"/>
              <a:ext cx="354" cy="178"/>
            </a:xfrm>
            <a:prstGeom prst="bentConnector3">
              <a:avLst>
                <a:gd name="adj1" fmla="val 49685"/>
              </a:avLst>
            </a:prstGeom>
            <a:noFill/>
            <a:ln w="9525">
              <a:solidFill>
                <a:srgbClr val="072F67"/>
              </a:solidFill>
              <a:miter lim="800000"/>
              <a:headEnd/>
              <a:tailEnd/>
            </a:ln>
          </p:spPr>
        </p:cxnSp>
        <p:sp>
          <p:nvSpPr>
            <p:cNvPr id="39951" name="Oval 98"/>
            <p:cNvSpPr>
              <a:spLocks noChangeArrowheads="1"/>
            </p:cNvSpPr>
            <p:nvPr/>
          </p:nvSpPr>
          <p:spPr bwMode="auto">
            <a:xfrm>
              <a:off x="1307" y="2668"/>
              <a:ext cx="253" cy="254"/>
            </a:xfrm>
            <a:prstGeom prst="ellipse">
              <a:avLst/>
            </a:prstGeom>
            <a:solidFill>
              <a:srgbClr val="FFDCB9"/>
            </a:solidFill>
            <a:ln w="9525">
              <a:solidFill>
                <a:srgbClr val="072F67"/>
              </a:solidFill>
              <a:round/>
              <a:headEnd/>
              <a:tailEnd/>
            </a:ln>
          </p:spPr>
          <p:txBody>
            <a:bodyPr wrap="none" anchor="ctr"/>
            <a:lstStyle/>
            <a:p>
              <a:endParaRPr lang="en-US" dirty="0"/>
            </a:p>
          </p:txBody>
        </p:sp>
        <p:cxnSp>
          <p:nvCxnSpPr>
            <p:cNvPr id="39952" name="AutoShape 99"/>
            <p:cNvCxnSpPr>
              <a:cxnSpLocks noChangeShapeType="1"/>
              <a:stCxn id="39946" idx="4"/>
              <a:endCxn id="39951" idx="0"/>
            </p:cNvCxnSpPr>
            <p:nvPr/>
          </p:nvCxnSpPr>
          <p:spPr bwMode="auto">
            <a:xfrm rot="16200000" flipH="1">
              <a:off x="1194" y="2428"/>
              <a:ext cx="354" cy="126"/>
            </a:xfrm>
            <a:prstGeom prst="bentConnector3">
              <a:avLst>
                <a:gd name="adj1" fmla="val 49685"/>
              </a:avLst>
            </a:prstGeom>
            <a:noFill/>
            <a:ln w="9525">
              <a:solidFill>
                <a:srgbClr val="072F67"/>
              </a:solidFill>
              <a:miter lim="800000"/>
              <a:headEnd/>
              <a:tailEnd/>
            </a:ln>
          </p:spPr>
        </p:cxnSp>
        <p:cxnSp>
          <p:nvCxnSpPr>
            <p:cNvPr id="39953" name="AutoShape 100"/>
            <p:cNvCxnSpPr>
              <a:cxnSpLocks noChangeShapeType="1"/>
              <a:stCxn id="39947" idx="4"/>
              <a:endCxn id="39948" idx="0"/>
            </p:cNvCxnSpPr>
            <p:nvPr/>
          </p:nvCxnSpPr>
          <p:spPr bwMode="auto">
            <a:xfrm rot="5400000">
              <a:off x="978" y="3074"/>
              <a:ext cx="303" cy="0"/>
            </a:xfrm>
            <a:prstGeom prst="straightConnector1">
              <a:avLst/>
            </a:prstGeom>
            <a:noFill/>
            <a:ln w="9525">
              <a:solidFill>
                <a:srgbClr val="072F67"/>
              </a:solidFill>
              <a:round/>
              <a:headEnd/>
              <a:tailEnd/>
            </a:ln>
          </p:spPr>
        </p:cxnSp>
        <p:sp>
          <p:nvSpPr>
            <p:cNvPr id="39954" name="Text Box 101"/>
            <p:cNvSpPr txBox="1">
              <a:spLocks noChangeArrowheads="1"/>
            </p:cNvSpPr>
            <p:nvPr/>
          </p:nvSpPr>
          <p:spPr bwMode="auto">
            <a:xfrm>
              <a:off x="1279" y="3225"/>
              <a:ext cx="303" cy="227"/>
            </a:xfrm>
            <a:prstGeom prst="rect">
              <a:avLst/>
            </a:prstGeom>
            <a:noFill/>
            <a:ln w="9525">
              <a:noFill/>
              <a:miter lim="800000"/>
              <a:headEnd/>
              <a:tailEnd/>
            </a:ln>
          </p:spPr>
          <p:txBody>
            <a:bodyPr>
              <a:spAutoFit/>
            </a:bodyPr>
            <a:lstStyle/>
            <a:p>
              <a:pPr algn="ctr">
                <a:spcBef>
                  <a:spcPct val="50000"/>
                </a:spcBef>
              </a:pPr>
              <a:r>
                <a:rPr lang="en-US" sz="2000" b="1" dirty="0">
                  <a:solidFill>
                    <a:srgbClr val="072F67"/>
                  </a:solidFill>
                  <a:latin typeface="Arial" charset="0"/>
                </a:rPr>
                <a:t>$</a:t>
              </a:r>
              <a:endParaRPr lang="en-AU" sz="2000" b="1" dirty="0">
                <a:solidFill>
                  <a:srgbClr val="072F67"/>
                </a:solidFill>
                <a:latin typeface="Arial" charset="0"/>
              </a:endParaRPr>
            </a:p>
          </p:txBody>
        </p:sp>
        <p:cxnSp>
          <p:nvCxnSpPr>
            <p:cNvPr id="39955" name="AutoShape 102"/>
            <p:cNvCxnSpPr>
              <a:cxnSpLocks noChangeShapeType="1"/>
              <a:stCxn id="39951" idx="4"/>
              <a:endCxn id="39954" idx="0"/>
            </p:cNvCxnSpPr>
            <p:nvPr/>
          </p:nvCxnSpPr>
          <p:spPr bwMode="auto">
            <a:xfrm flipH="1">
              <a:off x="1431" y="2922"/>
              <a:ext cx="3" cy="303"/>
            </a:xfrm>
            <a:prstGeom prst="straightConnector1">
              <a:avLst/>
            </a:prstGeom>
            <a:noFill/>
            <a:ln w="9525">
              <a:solidFill>
                <a:srgbClr val="072F67"/>
              </a:solidFill>
              <a:round/>
              <a:headEnd/>
              <a:tailEnd/>
            </a:ln>
          </p:spPr>
        </p:cxnSp>
        <p:sp>
          <p:nvSpPr>
            <p:cNvPr id="39956" name="Oval 103"/>
            <p:cNvSpPr>
              <a:spLocks noChangeArrowheads="1"/>
            </p:cNvSpPr>
            <p:nvPr/>
          </p:nvSpPr>
          <p:spPr bwMode="auto">
            <a:xfrm>
              <a:off x="1741" y="1909"/>
              <a:ext cx="404" cy="405"/>
            </a:xfrm>
            <a:prstGeom prst="ellipse">
              <a:avLst/>
            </a:prstGeom>
            <a:solidFill>
              <a:srgbClr val="FFB547"/>
            </a:solidFill>
            <a:ln w="9525">
              <a:solidFill>
                <a:srgbClr val="072F67"/>
              </a:solidFill>
              <a:round/>
              <a:headEnd/>
              <a:tailEnd/>
            </a:ln>
          </p:spPr>
          <p:txBody>
            <a:bodyPr wrap="none" anchor="ctr"/>
            <a:lstStyle/>
            <a:p>
              <a:endParaRPr lang="en-US" dirty="0"/>
            </a:p>
          </p:txBody>
        </p:sp>
        <p:sp>
          <p:nvSpPr>
            <p:cNvPr id="39957" name="Oval 104"/>
            <p:cNvSpPr>
              <a:spLocks noChangeArrowheads="1"/>
            </p:cNvSpPr>
            <p:nvPr/>
          </p:nvSpPr>
          <p:spPr bwMode="auto">
            <a:xfrm>
              <a:off x="1639" y="2668"/>
              <a:ext cx="253" cy="254"/>
            </a:xfrm>
            <a:prstGeom prst="ellipse">
              <a:avLst/>
            </a:prstGeom>
            <a:solidFill>
              <a:srgbClr val="FFDCB9"/>
            </a:solidFill>
            <a:ln w="9525">
              <a:solidFill>
                <a:srgbClr val="072F67"/>
              </a:solidFill>
              <a:round/>
              <a:headEnd/>
              <a:tailEnd/>
            </a:ln>
          </p:spPr>
          <p:txBody>
            <a:bodyPr wrap="none" anchor="ctr"/>
            <a:lstStyle/>
            <a:p>
              <a:endParaRPr lang="en-US" dirty="0"/>
            </a:p>
          </p:txBody>
        </p:sp>
        <p:sp>
          <p:nvSpPr>
            <p:cNvPr id="39958" name="Text Box 105"/>
            <p:cNvSpPr txBox="1">
              <a:spLocks noChangeArrowheads="1"/>
            </p:cNvSpPr>
            <p:nvPr/>
          </p:nvSpPr>
          <p:spPr bwMode="auto">
            <a:xfrm>
              <a:off x="1614" y="3225"/>
              <a:ext cx="303" cy="227"/>
            </a:xfrm>
            <a:prstGeom prst="rect">
              <a:avLst/>
            </a:prstGeom>
            <a:noFill/>
            <a:ln w="9525">
              <a:noFill/>
              <a:miter lim="800000"/>
              <a:headEnd/>
              <a:tailEnd/>
            </a:ln>
          </p:spPr>
          <p:txBody>
            <a:bodyPr>
              <a:spAutoFit/>
            </a:bodyPr>
            <a:lstStyle/>
            <a:p>
              <a:pPr algn="ctr">
                <a:spcBef>
                  <a:spcPct val="50000"/>
                </a:spcBef>
              </a:pPr>
              <a:r>
                <a:rPr lang="en-US" sz="2000" b="1" dirty="0">
                  <a:solidFill>
                    <a:srgbClr val="072F67"/>
                  </a:solidFill>
                  <a:latin typeface="Arial" charset="0"/>
                </a:rPr>
                <a:t>$</a:t>
              </a:r>
              <a:endParaRPr lang="en-AU" sz="2000" b="1" dirty="0">
                <a:solidFill>
                  <a:srgbClr val="072F67"/>
                </a:solidFill>
                <a:latin typeface="Arial" charset="0"/>
              </a:endParaRPr>
            </a:p>
          </p:txBody>
        </p:sp>
        <p:cxnSp>
          <p:nvCxnSpPr>
            <p:cNvPr id="39959" name="AutoShape 106"/>
            <p:cNvCxnSpPr>
              <a:cxnSpLocks noChangeShapeType="1"/>
              <a:stCxn id="39956" idx="4"/>
              <a:endCxn id="39957" idx="0"/>
            </p:cNvCxnSpPr>
            <p:nvPr/>
          </p:nvCxnSpPr>
          <p:spPr bwMode="auto">
            <a:xfrm rot="5400000">
              <a:off x="1678" y="2402"/>
              <a:ext cx="354" cy="178"/>
            </a:xfrm>
            <a:prstGeom prst="bentConnector3">
              <a:avLst>
                <a:gd name="adj1" fmla="val 49685"/>
              </a:avLst>
            </a:prstGeom>
            <a:noFill/>
            <a:ln w="9525">
              <a:solidFill>
                <a:srgbClr val="072F67"/>
              </a:solidFill>
              <a:miter lim="800000"/>
              <a:headEnd/>
              <a:tailEnd/>
            </a:ln>
          </p:spPr>
        </p:cxnSp>
        <p:sp>
          <p:nvSpPr>
            <p:cNvPr id="39960" name="Oval 107"/>
            <p:cNvSpPr>
              <a:spLocks noChangeArrowheads="1"/>
            </p:cNvSpPr>
            <p:nvPr/>
          </p:nvSpPr>
          <p:spPr bwMode="auto">
            <a:xfrm>
              <a:off x="1942" y="2668"/>
              <a:ext cx="254" cy="254"/>
            </a:xfrm>
            <a:prstGeom prst="ellipse">
              <a:avLst/>
            </a:prstGeom>
            <a:solidFill>
              <a:srgbClr val="FFDCB9"/>
            </a:solidFill>
            <a:ln w="9525">
              <a:solidFill>
                <a:srgbClr val="072F67"/>
              </a:solidFill>
              <a:round/>
              <a:headEnd/>
              <a:tailEnd/>
            </a:ln>
          </p:spPr>
          <p:txBody>
            <a:bodyPr wrap="none" anchor="ctr"/>
            <a:lstStyle/>
            <a:p>
              <a:endParaRPr lang="en-US" dirty="0"/>
            </a:p>
          </p:txBody>
        </p:sp>
        <p:cxnSp>
          <p:nvCxnSpPr>
            <p:cNvPr id="39961" name="AutoShape 108"/>
            <p:cNvCxnSpPr>
              <a:cxnSpLocks noChangeShapeType="1"/>
              <a:stCxn id="39956" idx="4"/>
              <a:endCxn id="39960" idx="0"/>
            </p:cNvCxnSpPr>
            <p:nvPr/>
          </p:nvCxnSpPr>
          <p:spPr bwMode="auto">
            <a:xfrm rot="16200000" flipH="1">
              <a:off x="1830" y="2428"/>
              <a:ext cx="354" cy="126"/>
            </a:xfrm>
            <a:prstGeom prst="bentConnector3">
              <a:avLst>
                <a:gd name="adj1" fmla="val 49685"/>
              </a:avLst>
            </a:prstGeom>
            <a:noFill/>
            <a:ln w="9525">
              <a:solidFill>
                <a:srgbClr val="072F67"/>
              </a:solidFill>
              <a:miter lim="800000"/>
              <a:headEnd/>
              <a:tailEnd/>
            </a:ln>
          </p:spPr>
        </p:cxnSp>
        <p:cxnSp>
          <p:nvCxnSpPr>
            <p:cNvPr id="39962" name="AutoShape 109"/>
            <p:cNvCxnSpPr>
              <a:cxnSpLocks noChangeShapeType="1"/>
              <a:stCxn id="39957" idx="4"/>
              <a:endCxn id="39958" idx="0"/>
            </p:cNvCxnSpPr>
            <p:nvPr/>
          </p:nvCxnSpPr>
          <p:spPr bwMode="auto">
            <a:xfrm rot="5400000">
              <a:off x="1614" y="3074"/>
              <a:ext cx="303" cy="0"/>
            </a:xfrm>
            <a:prstGeom prst="straightConnector1">
              <a:avLst/>
            </a:prstGeom>
            <a:noFill/>
            <a:ln w="9525">
              <a:solidFill>
                <a:srgbClr val="072F67"/>
              </a:solidFill>
              <a:round/>
              <a:headEnd/>
              <a:tailEnd/>
            </a:ln>
          </p:spPr>
        </p:cxnSp>
        <p:sp>
          <p:nvSpPr>
            <p:cNvPr id="39963" name="Text Box 110"/>
            <p:cNvSpPr txBox="1">
              <a:spLocks noChangeArrowheads="1"/>
            </p:cNvSpPr>
            <p:nvPr/>
          </p:nvSpPr>
          <p:spPr bwMode="auto">
            <a:xfrm>
              <a:off x="1915" y="3225"/>
              <a:ext cx="303" cy="227"/>
            </a:xfrm>
            <a:prstGeom prst="rect">
              <a:avLst/>
            </a:prstGeom>
            <a:noFill/>
            <a:ln w="9525">
              <a:noFill/>
              <a:miter lim="800000"/>
              <a:headEnd/>
              <a:tailEnd/>
            </a:ln>
          </p:spPr>
          <p:txBody>
            <a:bodyPr>
              <a:spAutoFit/>
            </a:bodyPr>
            <a:lstStyle/>
            <a:p>
              <a:pPr algn="ctr">
                <a:spcBef>
                  <a:spcPct val="50000"/>
                </a:spcBef>
              </a:pPr>
              <a:r>
                <a:rPr lang="en-US" sz="2000" b="1" dirty="0">
                  <a:solidFill>
                    <a:srgbClr val="072F67"/>
                  </a:solidFill>
                  <a:latin typeface="Arial" charset="0"/>
                </a:rPr>
                <a:t>$</a:t>
              </a:r>
              <a:endParaRPr lang="en-AU" sz="2000" b="1" dirty="0">
                <a:solidFill>
                  <a:srgbClr val="072F67"/>
                </a:solidFill>
                <a:latin typeface="Arial" charset="0"/>
              </a:endParaRPr>
            </a:p>
          </p:txBody>
        </p:sp>
        <p:cxnSp>
          <p:nvCxnSpPr>
            <p:cNvPr id="39964" name="AutoShape 111"/>
            <p:cNvCxnSpPr>
              <a:cxnSpLocks noChangeShapeType="1"/>
              <a:stCxn id="39960" idx="4"/>
              <a:endCxn id="39963" idx="0"/>
            </p:cNvCxnSpPr>
            <p:nvPr/>
          </p:nvCxnSpPr>
          <p:spPr bwMode="auto">
            <a:xfrm flipH="1">
              <a:off x="2066" y="2922"/>
              <a:ext cx="4" cy="303"/>
            </a:xfrm>
            <a:prstGeom prst="straightConnector1">
              <a:avLst/>
            </a:prstGeom>
            <a:noFill/>
            <a:ln w="9525">
              <a:solidFill>
                <a:srgbClr val="072F67"/>
              </a:solidFill>
              <a:round/>
              <a:headEnd/>
              <a:tailEnd/>
            </a:ln>
          </p:spPr>
        </p:cxnSp>
        <p:cxnSp>
          <p:nvCxnSpPr>
            <p:cNvPr id="39965" name="AutoShape 112"/>
            <p:cNvCxnSpPr>
              <a:cxnSpLocks noChangeShapeType="1"/>
              <a:stCxn id="39945" idx="2"/>
              <a:endCxn id="39956" idx="0"/>
            </p:cNvCxnSpPr>
            <p:nvPr/>
          </p:nvCxnSpPr>
          <p:spPr bwMode="auto">
            <a:xfrm rot="16200000" flipH="1">
              <a:off x="1610" y="1575"/>
              <a:ext cx="354" cy="314"/>
            </a:xfrm>
            <a:prstGeom prst="bentConnector3">
              <a:avLst>
                <a:gd name="adj1" fmla="val 49843"/>
              </a:avLst>
            </a:prstGeom>
            <a:noFill/>
            <a:ln w="9525">
              <a:solidFill>
                <a:srgbClr val="072F67"/>
              </a:solidFill>
              <a:miter lim="800000"/>
              <a:headEnd/>
              <a:tailEnd/>
            </a:ln>
          </p:spPr>
        </p:cxnSp>
        <p:sp>
          <p:nvSpPr>
            <p:cNvPr id="39966" name="Rectangle 113"/>
            <p:cNvSpPr>
              <a:spLocks noChangeArrowheads="1"/>
            </p:cNvSpPr>
            <p:nvPr/>
          </p:nvSpPr>
          <p:spPr bwMode="auto">
            <a:xfrm>
              <a:off x="2629" y="1100"/>
              <a:ext cx="557" cy="455"/>
            </a:xfrm>
            <a:prstGeom prst="rect">
              <a:avLst/>
            </a:prstGeom>
            <a:solidFill>
              <a:srgbClr val="81A5CD"/>
            </a:solidFill>
            <a:ln w="9525">
              <a:solidFill>
                <a:srgbClr val="072F67"/>
              </a:solidFill>
              <a:miter lim="800000"/>
              <a:headEnd/>
              <a:tailEnd/>
            </a:ln>
          </p:spPr>
          <p:txBody>
            <a:bodyPr wrap="none" anchor="ctr"/>
            <a:lstStyle/>
            <a:p>
              <a:endParaRPr lang="en-US" dirty="0"/>
            </a:p>
          </p:txBody>
        </p:sp>
        <p:sp>
          <p:nvSpPr>
            <p:cNvPr id="39967" name="Oval 114"/>
            <p:cNvSpPr>
              <a:spLocks noChangeArrowheads="1"/>
            </p:cNvSpPr>
            <p:nvPr/>
          </p:nvSpPr>
          <p:spPr bwMode="auto">
            <a:xfrm>
              <a:off x="2383" y="1909"/>
              <a:ext cx="405" cy="405"/>
            </a:xfrm>
            <a:prstGeom prst="ellipse">
              <a:avLst/>
            </a:prstGeom>
            <a:solidFill>
              <a:srgbClr val="FFB547"/>
            </a:solidFill>
            <a:ln w="9525">
              <a:solidFill>
                <a:srgbClr val="072F67"/>
              </a:solidFill>
              <a:round/>
              <a:headEnd/>
              <a:tailEnd/>
            </a:ln>
          </p:spPr>
          <p:txBody>
            <a:bodyPr wrap="none" anchor="ctr"/>
            <a:lstStyle/>
            <a:p>
              <a:endParaRPr lang="en-US" dirty="0"/>
            </a:p>
          </p:txBody>
        </p:sp>
        <p:sp>
          <p:nvSpPr>
            <p:cNvPr id="39968" name="Oval 115"/>
            <p:cNvSpPr>
              <a:spLocks noChangeArrowheads="1"/>
            </p:cNvSpPr>
            <p:nvPr/>
          </p:nvSpPr>
          <p:spPr bwMode="auto">
            <a:xfrm>
              <a:off x="2281" y="2668"/>
              <a:ext cx="254" cy="254"/>
            </a:xfrm>
            <a:prstGeom prst="ellipse">
              <a:avLst/>
            </a:prstGeom>
            <a:solidFill>
              <a:srgbClr val="FFDCB9"/>
            </a:solidFill>
            <a:ln w="9525">
              <a:solidFill>
                <a:srgbClr val="072F67"/>
              </a:solidFill>
              <a:round/>
              <a:headEnd/>
              <a:tailEnd/>
            </a:ln>
          </p:spPr>
          <p:txBody>
            <a:bodyPr wrap="none" anchor="ctr"/>
            <a:lstStyle/>
            <a:p>
              <a:endParaRPr lang="en-US" dirty="0"/>
            </a:p>
          </p:txBody>
        </p:sp>
        <p:sp>
          <p:nvSpPr>
            <p:cNvPr id="39969" name="Text Box 116"/>
            <p:cNvSpPr txBox="1">
              <a:spLocks noChangeArrowheads="1"/>
            </p:cNvSpPr>
            <p:nvPr/>
          </p:nvSpPr>
          <p:spPr bwMode="auto">
            <a:xfrm>
              <a:off x="2256" y="3225"/>
              <a:ext cx="303" cy="227"/>
            </a:xfrm>
            <a:prstGeom prst="rect">
              <a:avLst/>
            </a:prstGeom>
            <a:noFill/>
            <a:ln w="9525">
              <a:noFill/>
              <a:miter lim="800000"/>
              <a:headEnd/>
              <a:tailEnd/>
            </a:ln>
          </p:spPr>
          <p:txBody>
            <a:bodyPr>
              <a:spAutoFit/>
            </a:bodyPr>
            <a:lstStyle/>
            <a:p>
              <a:pPr algn="ctr">
                <a:spcBef>
                  <a:spcPct val="50000"/>
                </a:spcBef>
              </a:pPr>
              <a:r>
                <a:rPr lang="en-US" sz="2000" b="1" dirty="0">
                  <a:solidFill>
                    <a:srgbClr val="072F67"/>
                  </a:solidFill>
                  <a:latin typeface="Arial" charset="0"/>
                </a:rPr>
                <a:t>$</a:t>
              </a:r>
              <a:endParaRPr lang="en-AU" sz="2000" b="1" dirty="0">
                <a:solidFill>
                  <a:srgbClr val="072F67"/>
                </a:solidFill>
                <a:latin typeface="Arial" charset="0"/>
              </a:endParaRPr>
            </a:p>
          </p:txBody>
        </p:sp>
        <p:cxnSp>
          <p:nvCxnSpPr>
            <p:cNvPr id="39970" name="AutoShape 117"/>
            <p:cNvCxnSpPr>
              <a:cxnSpLocks noChangeShapeType="1"/>
              <a:stCxn id="39966" idx="2"/>
              <a:endCxn id="39967" idx="0"/>
            </p:cNvCxnSpPr>
            <p:nvPr/>
          </p:nvCxnSpPr>
          <p:spPr bwMode="auto">
            <a:xfrm rot="5400000">
              <a:off x="2570" y="1571"/>
              <a:ext cx="354" cy="322"/>
            </a:xfrm>
            <a:prstGeom prst="bentConnector3">
              <a:avLst>
                <a:gd name="adj1" fmla="val 49843"/>
              </a:avLst>
            </a:prstGeom>
            <a:noFill/>
            <a:ln w="9525">
              <a:solidFill>
                <a:srgbClr val="072F67"/>
              </a:solidFill>
              <a:miter lim="800000"/>
              <a:headEnd/>
              <a:tailEnd/>
            </a:ln>
          </p:spPr>
        </p:cxnSp>
        <p:cxnSp>
          <p:nvCxnSpPr>
            <p:cNvPr id="39971" name="AutoShape 118"/>
            <p:cNvCxnSpPr>
              <a:cxnSpLocks noChangeShapeType="1"/>
              <a:stCxn id="39967" idx="4"/>
              <a:endCxn id="39968" idx="0"/>
            </p:cNvCxnSpPr>
            <p:nvPr/>
          </p:nvCxnSpPr>
          <p:spPr bwMode="auto">
            <a:xfrm rot="5400000">
              <a:off x="2320" y="2402"/>
              <a:ext cx="354" cy="178"/>
            </a:xfrm>
            <a:prstGeom prst="bentConnector3">
              <a:avLst>
                <a:gd name="adj1" fmla="val 49685"/>
              </a:avLst>
            </a:prstGeom>
            <a:noFill/>
            <a:ln w="9525">
              <a:solidFill>
                <a:srgbClr val="072F67"/>
              </a:solidFill>
              <a:miter lim="800000"/>
              <a:headEnd/>
              <a:tailEnd/>
            </a:ln>
          </p:spPr>
        </p:cxnSp>
        <p:sp>
          <p:nvSpPr>
            <p:cNvPr id="39972" name="Oval 119"/>
            <p:cNvSpPr>
              <a:spLocks noChangeArrowheads="1"/>
            </p:cNvSpPr>
            <p:nvPr/>
          </p:nvSpPr>
          <p:spPr bwMode="auto">
            <a:xfrm>
              <a:off x="2585" y="2668"/>
              <a:ext cx="253" cy="254"/>
            </a:xfrm>
            <a:prstGeom prst="ellipse">
              <a:avLst/>
            </a:prstGeom>
            <a:solidFill>
              <a:srgbClr val="FFDCB9"/>
            </a:solidFill>
            <a:ln w="9525">
              <a:solidFill>
                <a:srgbClr val="072F67"/>
              </a:solidFill>
              <a:round/>
              <a:headEnd/>
              <a:tailEnd/>
            </a:ln>
          </p:spPr>
          <p:txBody>
            <a:bodyPr wrap="none" anchor="ctr"/>
            <a:lstStyle/>
            <a:p>
              <a:endParaRPr lang="en-US" dirty="0"/>
            </a:p>
          </p:txBody>
        </p:sp>
        <p:cxnSp>
          <p:nvCxnSpPr>
            <p:cNvPr id="39973" name="AutoShape 120"/>
            <p:cNvCxnSpPr>
              <a:cxnSpLocks noChangeShapeType="1"/>
              <a:stCxn id="39967" idx="4"/>
              <a:endCxn id="39972" idx="0"/>
            </p:cNvCxnSpPr>
            <p:nvPr/>
          </p:nvCxnSpPr>
          <p:spPr bwMode="auto">
            <a:xfrm rot="16200000" flipH="1">
              <a:off x="2472" y="2428"/>
              <a:ext cx="354" cy="126"/>
            </a:xfrm>
            <a:prstGeom prst="bentConnector3">
              <a:avLst>
                <a:gd name="adj1" fmla="val 49685"/>
              </a:avLst>
            </a:prstGeom>
            <a:noFill/>
            <a:ln w="9525">
              <a:solidFill>
                <a:srgbClr val="072F67"/>
              </a:solidFill>
              <a:miter lim="800000"/>
              <a:headEnd/>
              <a:tailEnd/>
            </a:ln>
          </p:spPr>
        </p:cxnSp>
        <p:cxnSp>
          <p:nvCxnSpPr>
            <p:cNvPr id="39974" name="AutoShape 121"/>
            <p:cNvCxnSpPr>
              <a:cxnSpLocks noChangeShapeType="1"/>
              <a:stCxn id="39968" idx="4"/>
              <a:endCxn id="39969" idx="0"/>
            </p:cNvCxnSpPr>
            <p:nvPr/>
          </p:nvCxnSpPr>
          <p:spPr bwMode="auto">
            <a:xfrm rot="5400000">
              <a:off x="2256" y="3074"/>
              <a:ext cx="303" cy="0"/>
            </a:xfrm>
            <a:prstGeom prst="straightConnector1">
              <a:avLst/>
            </a:prstGeom>
            <a:noFill/>
            <a:ln w="9525">
              <a:solidFill>
                <a:srgbClr val="072F67"/>
              </a:solidFill>
              <a:round/>
              <a:headEnd/>
              <a:tailEnd/>
            </a:ln>
          </p:spPr>
        </p:cxnSp>
        <p:sp>
          <p:nvSpPr>
            <p:cNvPr id="39975" name="Text Box 122"/>
            <p:cNvSpPr txBox="1">
              <a:spLocks noChangeArrowheads="1"/>
            </p:cNvSpPr>
            <p:nvPr/>
          </p:nvSpPr>
          <p:spPr bwMode="auto">
            <a:xfrm>
              <a:off x="2557" y="3225"/>
              <a:ext cx="303" cy="227"/>
            </a:xfrm>
            <a:prstGeom prst="rect">
              <a:avLst/>
            </a:prstGeom>
            <a:noFill/>
            <a:ln w="9525">
              <a:noFill/>
              <a:miter lim="800000"/>
              <a:headEnd/>
              <a:tailEnd/>
            </a:ln>
          </p:spPr>
          <p:txBody>
            <a:bodyPr>
              <a:spAutoFit/>
            </a:bodyPr>
            <a:lstStyle/>
            <a:p>
              <a:pPr algn="ctr">
                <a:spcBef>
                  <a:spcPct val="50000"/>
                </a:spcBef>
              </a:pPr>
              <a:r>
                <a:rPr lang="en-US" sz="2000" b="1" dirty="0">
                  <a:solidFill>
                    <a:srgbClr val="072F67"/>
                  </a:solidFill>
                  <a:latin typeface="Arial" charset="0"/>
                </a:rPr>
                <a:t>$</a:t>
              </a:r>
              <a:endParaRPr lang="en-AU" sz="2000" b="1" dirty="0">
                <a:solidFill>
                  <a:srgbClr val="072F67"/>
                </a:solidFill>
                <a:latin typeface="Arial" charset="0"/>
              </a:endParaRPr>
            </a:p>
          </p:txBody>
        </p:sp>
        <p:cxnSp>
          <p:nvCxnSpPr>
            <p:cNvPr id="39976" name="AutoShape 123"/>
            <p:cNvCxnSpPr>
              <a:cxnSpLocks noChangeShapeType="1"/>
              <a:stCxn id="39972" idx="4"/>
              <a:endCxn id="39975" idx="0"/>
            </p:cNvCxnSpPr>
            <p:nvPr/>
          </p:nvCxnSpPr>
          <p:spPr bwMode="auto">
            <a:xfrm flipH="1">
              <a:off x="2709" y="2922"/>
              <a:ext cx="3" cy="303"/>
            </a:xfrm>
            <a:prstGeom prst="straightConnector1">
              <a:avLst/>
            </a:prstGeom>
            <a:noFill/>
            <a:ln w="9525">
              <a:solidFill>
                <a:srgbClr val="072F67"/>
              </a:solidFill>
              <a:round/>
              <a:headEnd/>
              <a:tailEnd/>
            </a:ln>
          </p:spPr>
        </p:cxnSp>
        <p:sp>
          <p:nvSpPr>
            <p:cNvPr id="39977" name="Oval 124"/>
            <p:cNvSpPr>
              <a:spLocks noChangeArrowheads="1"/>
            </p:cNvSpPr>
            <p:nvPr/>
          </p:nvSpPr>
          <p:spPr bwMode="auto">
            <a:xfrm>
              <a:off x="3019" y="1909"/>
              <a:ext cx="404" cy="405"/>
            </a:xfrm>
            <a:prstGeom prst="ellipse">
              <a:avLst/>
            </a:prstGeom>
            <a:solidFill>
              <a:srgbClr val="FFB547"/>
            </a:solidFill>
            <a:ln w="9525">
              <a:solidFill>
                <a:srgbClr val="072F67"/>
              </a:solidFill>
              <a:round/>
              <a:headEnd/>
              <a:tailEnd/>
            </a:ln>
          </p:spPr>
          <p:txBody>
            <a:bodyPr wrap="none" anchor="ctr"/>
            <a:lstStyle/>
            <a:p>
              <a:endParaRPr lang="en-US" dirty="0"/>
            </a:p>
          </p:txBody>
        </p:sp>
        <p:sp>
          <p:nvSpPr>
            <p:cNvPr id="39978" name="Oval 125"/>
            <p:cNvSpPr>
              <a:spLocks noChangeArrowheads="1"/>
            </p:cNvSpPr>
            <p:nvPr/>
          </p:nvSpPr>
          <p:spPr bwMode="auto">
            <a:xfrm>
              <a:off x="2917" y="2668"/>
              <a:ext cx="253" cy="254"/>
            </a:xfrm>
            <a:prstGeom prst="ellipse">
              <a:avLst/>
            </a:prstGeom>
            <a:solidFill>
              <a:srgbClr val="FFDCB9"/>
            </a:solidFill>
            <a:ln w="9525">
              <a:solidFill>
                <a:srgbClr val="072F67"/>
              </a:solidFill>
              <a:round/>
              <a:headEnd/>
              <a:tailEnd/>
            </a:ln>
          </p:spPr>
          <p:txBody>
            <a:bodyPr wrap="none" anchor="ctr"/>
            <a:lstStyle/>
            <a:p>
              <a:endParaRPr lang="en-US" dirty="0"/>
            </a:p>
          </p:txBody>
        </p:sp>
        <p:sp>
          <p:nvSpPr>
            <p:cNvPr id="39979" name="Text Box 126"/>
            <p:cNvSpPr txBox="1">
              <a:spLocks noChangeArrowheads="1"/>
            </p:cNvSpPr>
            <p:nvPr/>
          </p:nvSpPr>
          <p:spPr bwMode="auto">
            <a:xfrm>
              <a:off x="2892" y="3225"/>
              <a:ext cx="303" cy="227"/>
            </a:xfrm>
            <a:prstGeom prst="rect">
              <a:avLst/>
            </a:prstGeom>
            <a:noFill/>
            <a:ln w="9525">
              <a:noFill/>
              <a:miter lim="800000"/>
              <a:headEnd/>
              <a:tailEnd/>
            </a:ln>
          </p:spPr>
          <p:txBody>
            <a:bodyPr>
              <a:spAutoFit/>
            </a:bodyPr>
            <a:lstStyle/>
            <a:p>
              <a:pPr algn="ctr">
                <a:spcBef>
                  <a:spcPct val="50000"/>
                </a:spcBef>
              </a:pPr>
              <a:r>
                <a:rPr lang="en-US" sz="2000" b="1" dirty="0">
                  <a:solidFill>
                    <a:srgbClr val="072F67"/>
                  </a:solidFill>
                  <a:latin typeface="Arial" charset="0"/>
                </a:rPr>
                <a:t>$</a:t>
              </a:r>
              <a:endParaRPr lang="en-AU" sz="2000" b="1" dirty="0">
                <a:solidFill>
                  <a:srgbClr val="072F67"/>
                </a:solidFill>
                <a:latin typeface="Arial" charset="0"/>
              </a:endParaRPr>
            </a:p>
          </p:txBody>
        </p:sp>
        <p:cxnSp>
          <p:nvCxnSpPr>
            <p:cNvPr id="39980" name="AutoShape 127"/>
            <p:cNvCxnSpPr>
              <a:cxnSpLocks noChangeShapeType="1"/>
              <a:stCxn id="39977" idx="4"/>
              <a:endCxn id="39978" idx="0"/>
            </p:cNvCxnSpPr>
            <p:nvPr/>
          </p:nvCxnSpPr>
          <p:spPr bwMode="auto">
            <a:xfrm rot="5400000">
              <a:off x="2956" y="2402"/>
              <a:ext cx="354" cy="178"/>
            </a:xfrm>
            <a:prstGeom prst="bentConnector3">
              <a:avLst>
                <a:gd name="adj1" fmla="val 49685"/>
              </a:avLst>
            </a:prstGeom>
            <a:noFill/>
            <a:ln w="9525">
              <a:solidFill>
                <a:srgbClr val="072F67"/>
              </a:solidFill>
              <a:miter lim="800000"/>
              <a:headEnd/>
              <a:tailEnd/>
            </a:ln>
          </p:spPr>
        </p:cxnSp>
        <p:sp>
          <p:nvSpPr>
            <p:cNvPr id="39981" name="Oval 128"/>
            <p:cNvSpPr>
              <a:spLocks noChangeArrowheads="1"/>
            </p:cNvSpPr>
            <p:nvPr/>
          </p:nvSpPr>
          <p:spPr bwMode="auto">
            <a:xfrm>
              <a:off x="3220" y="2668"/>
              <a:ext cx="254" cy="254"/>
            </a:xfrm>
            <a:prstGeom prst="ellipse">
              <a:avLst/>
            </a:prstGeom>
            <a:solidFill>
              <a:srgbClr val="FFDCB9"/>
            </a:solidFill>
            <a:ln w="9525">
              <a:solidFill>
                <a:srgbClr val="072F67"/>
              </a:solidFill>
              <a:round/>
              <a:headEnd/>
              <a:tailEnd/>
            </a:ln>
          </p:spPr>
          <p:txBody>
            <a:bodyPr wrap="none" anchor="ctr"/>
            <a:lstStyle/>
            <a:p>
              <a:endParaRPr lang="en-US" dirty="0"/>
            </a:p>
          </p:txBody>
        </p:sp>
        <p:cxnSp>
          <p:nvCxnSpPr>
            <p:cNvPr id="39982" name="AutoShape 129"/>
            <p:cNvCxnSpPr>
              <a:cxnSpLocks noChangeShapeType="1"/>
              <a:stCxn id="39977" idx="4"/>
              <a:endCxn id="39981" idx="0"/>
            </p:cNvCxnSpPr>
            <p:nvPr/>
          </p:nvCxnSpPr>
          <p:spPr bwMode="auto">
            <a:xfrm rot="16200000" flipH="1">
              <a:off x="3108" y="2428"/>
              <a:ext cx="354" cy="126"/>
            </a:xfrm>
            <a:prstGeom prst="bentConnector3">
              <a:avLst>
                <a:gd name="adj1" fmla="val 49685"/>
              </a:avLst>
            </a:prstGeom>
            <a:noFill/>
            <a:ln w="9525">
              <a:solidFill>
                <a:srgbClr val="072F67"/>
              </a:solidFill>
              <a:miter lim="800000"/>
              <a:headEnd/>
              <a:tailEnd/>
            </a:ln>
          </p:spPr>
        </p:cxnSp>
        <p:cxnSp>
          <p:nvCxnSpPr>
            <p:cNvPr id="39983" name="AutoShape 130"/>
            <p:cNvCxnSpPr>
              <a:cxnSpLocks noChangeShapeType="1"/>
              <a:stCxn id="39978" idx="4"/>
              <a:endCxn id="39979" idx="0"/>
            </p:cNvCxnSpPr>
            <p:nvPr/>
          </p:nvCxnSpPr>
          <p:spPr bwMode="auto">
            <a:xfrm rot="5400000">
              <a:off x="2892" y="3074"/>
              <a:ext cx="303" cy="0"/>
            </a:xfrm>
            <a:prstGeom prst="straightConnector1">
              <a:avLst/>
            </a:prstGeom>
            <a:noFill/>
            <a:ln w="9525">
              <a:solidFill>
                <a:srgbClr val="072F67"/>
              </a:solidFill>
              <a:round/>
              <a:headEnd/>
              <a:tailEnd/>
            </a:ln>
          </p:spPr>
        </p:cxnSp>
        <p:sp>
          <p:nvSpPr>
            <p:cNvPr id="39984" name="Text Box 131"/>
            <p:cNvSpPr txBox="1">
              <a:spLocks noChangeArrowheads="1"/>
            </p:cNvSpPr>
            <p:nvPr/>
          </p:nvSpPr>
          <p:spPr bwMode="auto">
            <a:xfrm>
              <a:off x="3193" y="3225"/>
              <a:ext cx="303" cy="227"/>
            </a:xfrm>
            <a:prstGeom prst="rect">
              <a:avLst/>
            </a:prstGeom>
            <a:noFill/>
            <a:ln w="9525">
              <a:noFill/>
              <a:miter lim="800000"/>
              <a:headEnd/>
              <a:tailEnd/>
            </a:ln>
          </p:spPr>
          <p:txBody>
            <a:bodyPr>
              <a:spAutoFit/>
            </a:bodyPr>
            <a:lstStyle/>
            <a:p>
              <a:pPr algn="ctr">
                <a:spcBef>
                  <a:spcPct val="50000"/>
                </a:spcBef>
              </a:pPr>
              <a:r>
                <a:rPr lang="en-US" sz="2000" b="1" dirty="0">
                  <a:solidFill>
                    <a:srgbClr val="072F67"/>
                  </a:solidFill>
                  <a:latin typeface="Arial" charset="0"/>
                </a:rPr>
                <a:t>$</a:t>
              </a:r>
              <a:endParaRPr lang="en-AU" sz="2000" b="1" dirty="0">
                <a:solidFill>
                  <a:srgbClr val="072F67"/>
                </a:solidFill>
                <a:latin typeface="Arial" charset="0"/>
              </a:endParaRPr>
            </a:p>
          </p:txBody>
        </p:sp>
        <p:cxnSp>
          <p:nvCxnSpPr>
            <p:cNvPr id="39985" name="AutoShape 132"/>
            <p:cNvCxnSpPr>
              <a:cxnSpLocks noChangeShapeType="1"/>
              <a:stCxn id="39981" idx="4"/>
              <a:endCxn id="39984" idx="0"/>
            </p:cNvCxnSpPr>
            <p:nvPr/>
          </p:nvCxnSpPr>
          <p:spPr bwMode="auto">
            <a:xfrm flipH="1">
              <a:off x="3344" y="2922"/>
              <a:ext cx="4" cy="303"/>
            </a:xfrm>
            <a:prstGeom prst="straightConnector1">
              <a:avLst/>
            </a:prstGeom>
            <a:noFill/>
            <a:ln w="9525">
              <a:solidFill>
                <a:srgbClr val="072F67"/>
              </a:solidFill>
              <a:round/>
              <a:headEnd/>
              <a:tailEnd/>
            </a:ln>
          </p:spPr>
        </p:cxnSp>
        <p:cxnSp>
          <p:nvCxnSpPr>
            <p:cNvPr id="39986" name="AutoShape 133"/>
            <p:cNvCxnSpPr>
              <a:cxnSpLocks noChangeShapeType="1"/>
              <a:stCxn id="39966" idx="2"/>
              <a:endCxn id="39977" idx="0"/>
            </p:cNvCxnSpPr>
            <p:nvPr/>
          </p:nvCxnSpPr>
          <p:spPr bwMode="auto">
            <a:xfrm rot="16200000" flipH="1">
              <a:off x="2888" y="1575"/>
              <a:ext cx="354" cy="314"/>
            </a:xfrm>
            <a:prstGeom prst="bentConnector3">
              <a:avLst>
                <a:gd name="adj1" fmla="val 49843"/>
              </a:avLst>
            </a:prstGeom>
            <a:noFill/>
            <a:ln w="9525">
              <a:solidFill>
                <a:srgbClr val="072F67"/>
              </a:solidFill>
              <a:miter lim="800000"/>
              <a:headEnd/>
              <a:tailEnd/>
            </a:ln>
          </p:spPr>
        </p:cxnSp>
        <p:sp>
          <p:nvSpPr>
            <p:cNvPr id="39987" name="Rectangle 134"/>
            <p:cNvSpPr>
              <a:spLocks noChangeArrowheads="1"/>
            </p:cNvSpPr>
            <p:nvPr/>
          </p:nvSpPr>
          <p:spPr bwMode="auto">
            <a:xfrm>
              <a:off x="3866" y="1100"/>
              <a:ext cx="557" cy="455"/>
            </a:xfrm>
            <a:prstGeom prst="rect">
              <a:avLst/>
            </a:prstGeom>
            <a:solidFill>
              <a:srgbClr val="81A5CD"/>
            </a:solidFill>
            <a:ln w="9525">
              <a:solidFill>
                <a:srgbClr val="072F67"/>
              </a:solidFill>
              <a:miter lim="800000"/>
              <a:headEnd/>
              <a:tailEnd/>
            </a:ln>
          </p:spPr>
          <p:txBody>
            <a:bodyPr wrap="none" anchor="ctr"/>
            <a:lstStyle/>
            <a:p>
              <a:endParaRPr lang="en-US" dirty="0"/>
            </a:p>
          </p:txBody>
        </p:sp>
        <p:sp>
          <p:nvSpPr>
            <p:cNvPr id="39988" name="Oval 135"/>
            <p:cNvSpPr>
              <a:spLocks noChangeArrowheads="1"/>
            </p:cNvSpPr>
            <p:nvPr/>
          </p:nvSpPr>
          <p:spPr bwMode="auto">
            <a:xfrm>
              <a:off x="3620" y="1909"/>
              <a:ext cx="405" cy="405"/>
            </a:xfrm>
            <a:prstGeom prst="ellipse">
              <a:avLst/>
            </a:prstGeom>
            <a:solidFill>
              <a:srgbClr val="FFB547"/>
            </a:solidFill>
            <a:ln w="9525">
              <a:solidFill>
                <a:srgbClr val="072F67"/>
              </a:solidFill>
              <a:round/>
              <a:headEnd/>
              <a:tailEnd/>
            </a:ln>
          </p:spPr>
          <p:txBody>
            <a:bodyPr wrap="none" anchor="ctr"/>
            <a:lstStyle/>
            <a:p>
              <a:endParaRPr lang="en-US" dirty="0"/>
            </a:p>
          </p:txBody>
        </p:sp>
        <p:sp>
          <p:nvSpPr>
            <p:cNvPr id="39989" name="Oval 136"/>
            <p:cNvSpPr>
              <a:spLocks noChangeArrowheads="1"/>
            </p:cNvSpPr>
            <p:nvPr/>
          </p:nvSpPr>
          <p:spPr bwMode="auto">
            <a:xfrm>
              <a:off x="3518" y="2668"/>
              <a:ext cx="254" cy="254"/>
            </a:xfrm>
            <a:prstGeom prst="ellipse">
              <a:avLst/>
            </a:prstGeom>
            <a:solidFill>
              <a:srgbClr val="FFDCB9"/>
            </a:solidFill>
            <a:ln w="9525">
              <a:solidFill>
                <a:srgbClr val="072F67"/>
              </a:solidFill>
              <a:round/>
              <a:headEnd/>
              <a:tailEnd/>
            </a:ln>
          </p:spPr>
          <p:txBody>
            <a:bodyPr wrap="none" anchor="ctr"/>
            <a:lstStyle/>
            <a:p>
              <a:endParaRPr lang="en-US" dirty="0"/>
            </a:p>
          </p:txBody>
        </p:sp>
        <p:sp>
          <p:nvSpPr>
            <p:cNvPr id="39990" name="Text Box 137"/>
            <p:cNvSpPr txBox="1">
              <a:spLocks noChangeArrowheads="1"/>
            </p:cNvSpPr>
            <p:nvPr/>
          </p:nvSpPr>
          <p:spPr bwMode="auto">
            <a:xfrm>
              <a:off x="3493" y="3225"/>
              <a:ext cx="303" cy="227"/>
            </a:xfrm>
            <a:prstGeom prst="rect">
              <a:avLst/>
            </a:prstGeom>
            <a:noFill/>
            <a:ln w="9525">
              <a:noFill/>
              <a:miter lim="800000"/>
              <a:headEnd/>
              <a:tailEnd/>
            </a:ln>
          </p:spPr>
          <p:txBody>
            <a:bodyPr>
              <a:spAutoFit/>
            </a:bodyPr>
            <a:lstStyle/>
            <a:p>
              <a:pPr algn="ctr">
                <a:spcBef>
                  <a:spcPct val="50000"/>
                </a:spcBef>
              </a:pPr>
              <a:r>
                <a:rPr lang="en-US" sz="2000" b="1" dirty="0">
                  <a:solidFill>
                    <a:srgbClr val="072F67"/>
                  </a:solidFill>
                  <a:latin typeface="Arial" charset="0"/>
                </a:rPr>
                <a:t>$</a:t>
              </a:r>
              <a:endParaRPr lang="en-AU" sz="2000" b="1" dirty="0">
                <a:solidFill>
                  <a:srgbClr val="072F67"/>
                </a:solidFill>
                <a:latin typeface="Arial" charset="0"/>
              </a:endParaRPr>
            </a:p>
          </p:txBody>
        </p:sp>
        <p:cxnSp>
          <p:nvCxnSpPr>
            <p:cNvPr id="39991" name="AutoShape 138"/>
            <p:cNvCxnSpPr>
              <a:cxnSpLocks noChangeShapeType="1"/>
              <a:stCxn id="39987" idx="2"/>
              <a:endCxn id="39988" idx="0"/>
            </p:cNvCxnSpPr>
            <p:nvPr/>
          </p:nvCxnSpPr>
          <p:spPr bwMode="auto">
            <a:xfrm rot="5400000">
              <a:off x="3807" y="1571"/>
              <a:ext cx="354" cy="322"/>
            </a:xfrm>
            <a:prstGeom prst="bentConnector3">
              <a:avLst>
                <a:gd name="adj1" fmla="val 49843"/>
              </a:avLst>
            </a:prstGeom>
            <a:noFill/>
            <a:ln w="9525">
              <a:solidFill>
                <a:srgbClr val="072F67"/>
              </a:solidFill>
              <a:miter lim="800000"/>
              <a:headEnd/>
              <a:tailEnd/>
            </a:ln>
          </p:spPr>
        </p:cxnSp>
        <p:cxnSp>
          <p:nvCxnSpPr>
            <p:cNvPr id="39992" name="AutoShape 139"/>
            <p:cNvCxnSpPr>
              <a:cxnSpLocks noChangeShapeType="1"/>
              <a:stCxn id="39988" idx="4"/>
              <a:endCxn id="39989" idx="0"/>
            </p:cNvCxnSpPr>
            <p:nvPr/>
          </p:nvCxnSpPr>
          <p:spPr bwMode="auto">
            <a:xfrm rot="5400000">
              <a:off x="3557" y="2402"/>
              <a:ext cx="354" cy="178"/>
            </a:xfrm>
            <a:prstGeom prst="bentConnector3">
              <a:avLst>
                <a:gd name="adj1" fmla="val 49685"/>
              </a:avLst>
            </a:prstGeom>
            <a:noFill/>
            <a:ln w="9525">
              <a:solidFill>
                <a:srgbClr val="072F67"/>
              </a:solidFill>
              <a:miter lim="800000"/>
              <a:headEnd/>
              <a:tailEnd/>
            </a:ln>
          </p:spPr>
        </p:cxnSp>
        <p:sp>
          <p:nvSpPr>
            <p:cNvPr id="39993" name="Oval 140"/>
            <p:cNvSpPr>
              <a:spLocks noChangeArrowheads="1"/>
            </p:cNvSpPr>
            <p:nvPr/>
          </p:nvSpPr>
          <p:spPr bwMode="auto">
            <a:xfrm>
              <a:off x="3822" y="2668"/>
              <a:ext cx="253" cy="254"/>
            </a:xfrm>
            <a:prstGeom prst="ellipse">
              <a:avLst/>
            </a:prstGeom>
            <a:solidFill>
              <a:srgbClr val="FFDCB9"/>
            </a:solidFill>
            <a:ln w="9525">
              <a:solidFill>
                <a:srgbClr val="072F67"/>
              </a:solidFill>
              <a:round/>
              <a:headEnd/>
              <a:tailEnd/>
            </a:ln>
          </p:spPr>
          <p:txBody>
            <a:bodyPr wrap="none" anchor="ctr"/>
            <a:lstStyle/>
            <a:p>
              <a:endParaRPr lang="en-US" dirty="0"/>
            </a:p>
          </p:txBody>
        </p:sp>
        <p:cxnSp>
          <p:nvCxnSpPr>
            <p:cNvPr id="39994" name="AutoShape 141"/>
            <p:cNvCxnSpPr>
              <a:cxnSpLocks noChangeShapeType="1"/>
              <a:stCxn id="39988" idx="4"/>
              <a:endCxn id="39993" idx="0"/>
            </p:cNvCxnSpPr>
            <p:nvPr/>
          </p:nvCxnSpPr>
          <p:spPr bwMode="auto">
            <a:xfrm rot="16200000" flipH="1">
              <a:off x="3709" y="2428"/>
              <a:ext cx="354" cy="126"/>
            </a:xfrm>
            <a:prstGeom prst="bentConnector3">
              <a:avLst>
                <a:gd name="adj1" fmla="val 49685"/>
              </a:avLst>
            </a:prstGeom>
            <a:noFill/>
            <a:ln w="9525">
              <a:solidFill>
                <a:srgbClr val="072F67"/>
              </a:solidFill>
              <a:miter lim="800000"/>
              <a:headEnd/>
              <a:tailEnd/>
            </a:ln>
          </p:spPr>
        </p:cxnSp>
        <p:cxnSp>
          <p:nvCxnSpPr>
            <p:cNvPr id="39995" name="AutoShape 142"/>
            <p:cNvCxnSpPr>
              <a:cxnSpLocks noChangeShapeType="1"/>
              <a:stCxn id="39989" idx="4"/>
              <a:endCxn id="39990" idx="0"/>
            </p:cNvCxnSpPr>
            <p:nvPr/>
          </p:nvCxnSpPr>
          <p:spPr bwMode="auto">
            <a:xfrm rot="5400000">
              <a:off x="3493" y="3074"/>
              <a:ext cx="303" cy="0"/>
            </a:xfrm>
            <a:prstGeom prst="straightConnector1">
              <a:avLst/>
            </a:prstGeom>
            <a:noFill/>
            <a:ln w="9525">
              <a:solidFill>
                <a:srgbClr val="072F67"/>
              </a:solidFill>
              <a:round/>
              <a:headEnd/>
              <a:tailEnd/>
            </a:ln>
          </p:spPr>
        </p:cxnSp>
        <p:sp>
          <p:nvSpPr>
            <p:cNvPr id="39996" name="Text Box 143"/>
            <p:cNvSpPr txBox="1">
              <a:spLocks noChangeArrowheads="1"/>
            </p:cNvSpPr>
            <p:nvPr/>
          </p:nvSpPr>
          <p:spPr bwMode="auto">
            <a:xfrm>
              <a:off x="3794" y="3225"/>
              <a:ext cx="303" cy="227"/>
            </a:xfrm>
            <a:prstGeom prst="rect">
              <a:avLst/>
            </a:prstGeom>
            <a:noFill/>
            <a:ln w="9525">
              <a:noFill/>
              <a:miter lim="800000"/>
              <a:headEnd/>
              <a:tailEnd/>
            </a:ln>
          </p:spPr>
          <p:txBody>
            <a:bodyPr>
              <a:spAutoFit/>
            </a:bodyPr>
            <a:lstStyle/>
            <a:p>
              <a:pPr algn="ctr">
                <a:spcBef>
                  <a:spcPct val="50000"/>
                </a:spcBef>
              </a:pPr>
              <a:r>
                <a:rPr lang="en-US" sz="2000" b="1" dirty="0">
                  <a:solidFill>
                    <a:srgbClr val="072F67"/>
                  </a:solidFill>
                  <a:latin typeface="Arial" charset="0"/>
                </a:rPr>
                <a:t>$</a:t>
              </a:r>
              <a:endParaRPr lang="en-AU" sz="2000" b="1" dirty="0">
                <a:solidFill>
                  <a:srgbClr val="072F67"/>
                </a:solidFill>
                <a:latin typeface="Arial" charset="0"/>
              </a:endParaRPr>
            </a:p>
          </p:txBody>
        </p:sp>
        <p:cxnSp>
          <p:nvCxnSpPr>
            <p:cNvPr id="39997" name="AutoShape 144"/>
            <p:cNvCxnSpPr>
              <a:cxnSpLocks noChangeShapeType="1"/>
              <a:stCxn id="39993" idx="4"/>
              <a:endCxn id="39996" idx="0"/>
            </p:cNvCxnSpPr>
            <p:nvPr/>
          </p:nvCxnSpPr>
          <p:spPr bwMode="auto">
            <a:xfrm flipH="1">
              <a:off x="3946" y="2922"/>
              <a:ext cx="3" cy="303"/>
            </a:xfrm>
            <a:prstGeom prst="straightConnector1">
              <a:avLst/>
            </a:prstGeom>
            <a:noFill/>
            <a:ln w="9525">
              <a:solidFill>
                <a:srgbClr val="072F67"/>
              </a:solidFill>
              <a:round/>
              <a:headEnd/>
              <a:tailEnd/>
            </a:ln>
          </p:spPr>
        </p:cxnSp>
        <p:sp>
          <p:nvSpPr>
            <p:cNvPr id="39998" name="Oval 145"/>
            <p:cNvSpPr>
              <a:spLocks noChangeArrowheads="1"/>
            </p:cNvSpPr>
            <p:nvPr/>
          </p:nvSpPr>
          <p:spPr bwMode="auto">
            <a:xfrm>
              <a:off x="4256" y="1909"/>
              <a:ext cx="404" cy="405"/>
            </a:xfrm>
            <a:prstGeom prst="ellipse">
              <a:avLst/>
            </a:prstGeom>
            <a:solidFill>
              <a:srgbClr val="FFB547"/>
            </a:solidFill>
            <a:ln w="9525">
              <a:solidFill>
                <a:srgbClr val="072F67"/>
              </a:solidFill>
              <a:round/>
              <a:headEnd/>
              <a:tailEnd/>
            </a:ln>
          </p:spPr>
          <p:txBody>
            <a:bodyPr wrap="none" anchor="ctr"/>
            <a:lstStyle/>
            <a:p>
              <a:endParaRPr lang="en-US" dirty="0"/>
            </a:p>
          </p:txBody>
        </p:sp>
        <p:sp>
          <p:nvSpPr>
            <p:cNvPr id="39999" name="Oval 146"/>
            <p:cNvSpPr>
              <a:spLocks noChangeArrowheads="1"/>
            </p:cNvSpPr>
            <p:nvPr/>
          </p:nvSpPr>
          <p:spPr bwMode="auto">
            <a:xfrm>
              <a:off x="4154" y="2668"/>
              <a:ext cx="253" cy="254"/>
            </a:xfrm>
            <a:prstGeom prst="ellipse">
              <a:avLst/>
            </a:prstGeom>
            <a:solidFill>
              <a:srgbClr val="FFDCB9"/>
            </a:solidFill>
            <a:ln w="9525">
              <a:solidFill>
                <a:srgbClr val="072F67"/>
              </a:solidFill>
              <a:round/>
              <a:headEnd/>
              <a:tailEnd/>
            </a:ln>
          </p:spPr>
          <p:txBody>
            <a:bodyPr wrap="none" anchor="ctr"/>
            <a:lstStyle/>
            <a:p>
              <a:endParaRPr lang="en-US" dirty="0"/>
            </a:p>
          </p:txBody>
        </p:sp>
        <p:sp>
          <p:nvSpPr>
            <p:cNvPr id="40000" name="Text Box 147"/>
            <p:cNvSpPr txBox="1">
              <a:spLocks noChangeArrowheads="1"/>
            </p:cNvSpPr>
            <p:nvPr/>
          </p:nvSpPr>
          <p:spPr bwMode="auto">
            <a:xfrm>
              <a:off x="4129" y="3225"/>
              <a:ext cx="303" cy="227"/>
            </a:xfrm>
            <a:prstGeom prst="rect">
              <a:avLst/>
            </a:prstGeom>
            <a:noFill/>
            <a:ln w="9525">
              <a:noFill/>
              <a:miter lim="800000"/>
              <a:headEnd/>
              <a:tailEnd/>
            </a:ln>
          </p:spPr>
          <p:txBody>
            <a:bodyPr>
              <a:spAutoFit/>
            </a:bodyPr>
            <a:lstStyle/>
            <a:p>
              <a:pPr algn="ctr">
                <a:spcBef>
                  <a:spcPct val="50000"/>
                </a:spcBef>
              </a:pPr>
              <a:r>
                <a:rPr lang="en-US" sz="2000" b="1" dirty="0">
                  <a:solidFill>
                    <a:srgbClr val="072F67"/>
                  </a:solidFill>
                  <a:latin typeface="Arial" charset="0"/>
                </a:rPr>
                <a:t>$</a:t>
              </a:r>
              <a:endParaRPr lang="en-AU" sz="2000" b="1" dirty="0">
                <a:solidFill>
                  <a:srgbClr val="072F67"/>
                </a:solidFill>
                <a:latin typeface="Arial" charset="0"/>
              </a:endParaRPr>
            </a:p>
          </p:txBody>
        </p:sp>
        <p:cxnSp>
          <p:nvCxnSpPr>
            <p:cNvPr id="40001" name="AutoShape 148"/>
            <p:cNvCxnSpPr>
              <a:cxnSpLocks noChangeShapeType="1"/>
              <a:stCxn id="39998" idx="4"/>
              <a:endCxn id="39999" idx="0"/>
            </p:cNvCxnSpPr>
            <p:nvPr/>
          </p:nvCxnSpPr>
          <p:spPr bwMode="auto">
            <a:xfrm rot="5400000">
              <a:off x="4193" y="2402"/>
              <a:ext cx="354" cy="178"/>
            </a:xfrm>
            <a:prstGeom prst="bentConnector3">
              <a:avLst>
                <a:gd name="adj1" fmla="val 49685"/>
              </a:avLst>
            </a:prstGeom>
            <a:noFill/>
            <a:ln w="9525">
              <a:solidFill>
                <a:srgbClr val="072F67"/>
              </a:solidFill>
              <a:miter lim="800000"/>
              <a:headEnd/>
              <a:tailEnd/>
            </a:ln>
          </p:spPr>
        </p:cxnSp>
        <p:sp>
          <p:nvSpPr>
            <p:cNvPr id="40002" name="Oval 149"/>
            <p:cNvSpPr>
              <a:spLocks noChangeArrowheads="1"/>
            </p:cNvSpPr>
            <p:nvPr/>
          </p:nvSpPr>
          <p:spPr bwMode="auto">
            <a:xfrm>
              <a:off x="4457" y="2668"/>
              <a:ext cx="254" cy="254"/>
            </a:xfrm>
            <a:prstGeom prst="ellipse">
              <a:avLst/>
            </a:prstGeom>
            <a:solidFill>
              <a:srgbClr val="FFDCB9"/>
            </a:solidFill>
            <a:ln w="9525">
              <a:solidFill>
                <a:srgbClr val="072F67"/>
              </a:solidFill>
              <a:round/>
              <a:headEnd/>
              <a:tailEnd/>
            </a:ln>
          </p:spPr>
          <p:txBody>
            <a:bodyPr wrap="none" anchor="ctr"/>
            <a:lstStyle/>
            <a:p>
              <a:endParaRPr lang="en-US" dirty="0"/>
            </a:p>
          </p:txBody>
        </p:sp>
        <p:cxnSp>
          <p:nvCxnSpPr>
            <p:cNvPr id="40003" name="AutoShape 150"/>
            <p:cNvCxnSpPr>
              <a:cxnSpLocks noChangeShapeType="1"/>
              <a:stCxn id="39998" idx="4"/>
              <a:endCxn id="40002" idx="0"/>
            </p:cNvCxnSpPr>
            <p:nvPr/>
          </p:nvCxnSpPr>
          <p:spPr bwMode="auto">
            <a:xfrm rot="16200000" flipH="1">
              <a:off x="4345" y="2428"/>
              <a:ext cx="354" cy="126"/>
            </a:xfrm>
            <a:prstGeom prst="bentConnector3">
              <a:avLst>
                <a:gd name="adj1" fmla="val 49685"/>
              </a:avLst>
            </a:prstGeom>
            <a:noFill/>
            <a:ln w="9525">
              <a:solidFill>
                <a:srgbClr val="072F67"/>
              </a:solidFill>
              <a:miter lim="800000"/>
              <a:headEnd/>
              <a:tailEnd/>
            </a:ln>
          </p:spPr>
        </p:cxnSp>
        <p:cxnSp>
          <p:nvCxnSpPr>
            <p:cNvPr id="40004" name="AutoShape 151"/>
            <p:cNvCxnSpPr>
              <a:cxnSpLocks noChangeShapeType="1"/>
              <a:stCxn id="39999" idx="4"/>
              <a:endCxn id="40000" idx="0"/>
            </p:cNvCxnSpPr>
            <p:nvPr/>
          </p:nvCxnSpPr>
          <p:spPr bwMode="auto">
            <a:xfrm rot="5400000">
              <a:off x="4129" y="3074"/>
              <a:ext cx="303" cy="0"/>
            </a:xfrm>
            <a:prstGeom prst="straightConnector1">
              <a:avLst/>
            </a:prstGeom>
            <a:noFill/>
            <a:ln w="9525">
              <a:solidFill>
                <a:srgbClr val="072F67"/>
              </a:solidFill>
              <a:round/>
              <a:headEnd/>
              <a:tailEnd/>
            </a:ln>
          </p:spPr>
        </p:cxnSp>
        <p:sp>
          <p:nvSpPr>
            <p:cNvPr id="40005" name="Text Box 152"/>
            <p:cNvSpPr txBox="1">
              <a:spLocks noChangeArrowheads="1"/>
            </p:cNvSpPr>
            <p:nvPr/>
          </p:nvSpPr>
          <p:spPr bwMode="auto">
            <a:xfrm>
              <a:off x="4430" y="3225"/>
              <a:ext cx="303" cy="227"/>
            </a:xfrm>
            <a:prstGeom prst="rect">
              <a:avLst/>
            </a:prstGeom>
            <a:noFill/>
            <a:ln w="9525">
              <a:noFill/>
              <a:miter lim="800000"/>
              <a:headEnd/>
              <a:tailEnd/>
            </a:ln>
          </p:spPr>
          <p:txBody>
            <a:bodyPr>
              <a:spAutoFit/>
            </a:bodyPr>
            <a:lstStyle/>
            <a:p>
              <a:pPr algn="ctr">
                <a:spcBef>
                  <a:spcPct val="50000"/>
                </a:spcBef>
              </a:pPr>
              <a:r>
                <a:rPr lang="en-US" sz="2000" b="1" dirty="0">
                  <a:solidFill>
                    <a:srgbClr val="072F67"/>
                  </a:solidFill>
                  <a:latin typeface="Arial" charset="0"/>
                </a:rPr>
                <a:t>$</a:t>
              </a:r>
              <a:endParaRPr lang="en-AU" sz="2000" b="1" dirty="0">
                <a:solidFill>
                  <a:srgbClr val="072F67"/>
                </a:solidFill>
                <a:latin typeface="Arial" charset="0"/>
              </a:endParaRPr>
            </a:p>
          </p:txBody>
        </p:sp>
        <p:cxnSp>
          <p:nvCxnSpPr>
            <p:cNvPr id="40006" name="AutoShape 153"/>
            <p:cNvCxnSpPr>
              <a:cxnSpLocks noChangeShapeType="1"/>
              <a:stCxn id="40002" idx="4"/>
              <a:endCxn id="40005" idx="0"/>
            </p:cNvCxnSpPr>
            <p:nvPr/>
          </p:nvCxnSpPr>
          <p:spPr bwMode="auto">
            <a:xfrm flipH="1">
              <a:off x="4581" y="2922"/>
              <a:ext cx="4" cy="303"/>
            </a:xfrm>
            <a:prstGeom prst="straightConnector1">
              <a:avLst/>
            </a:prstGeom>
            <a:noFill/>
            <a:ln w="9525">
              <a:solidFill>
                <a:srgbClr val="072F67"/>
              </a:solidFill>
              <a:round/>
              <a:headEnd/>
              <a:tailEnd/>
            </a:ln>
          </p:spPr>
        </p:cxnSp>
        <p:cxnSp>
          <p:nvCxnSpPr>
            <p:cNvPr id="40007" name="AutoShape 154"/>
            <p:cNvCxnSpPr>
              <a:cxnSpLocks noChangeShapeType="1"/>
              <a:stCxn id="39987" idx="2"/>
              <a:endCxn id="39998" idx="0"/>
            </p:cNvCxnSpPr>
            <p:nvPr/>
          </p:nvCxnSpPr>
          <p:spPr bwMode="auto">
            <a:xfrm rot="16200000" flipH="1">
              <a:off x="4125" y="1575"/>
              <a:ext cx="354" cy="314"/>
            </a:xfrm>
            <a:prstGeom prst="bentConnector3">
              <a:avLst>
                <a:gd name="adj1" fmla="val 49843"/>
              </a:avLst>
            </a:prstGeom>
            <a:noFill/>
            <a:ln w="9525">
              <a:solidFill>
                <a:srgbClr val="072F67"/>
              </a:solidFill>
              <a:miter lim="800000"/>
              <a:headEnd/>
              <a:tailEnd/>
            </a:ln>
          </p:spPr>
        </p:cxnSp>
        <p:sp>
          <p:nvSpPr>
            <p:cNvPr id="40008" name="Text Box 155"/>
            <p:cNvSpPr txBox="1">
              <a:spLocks noChangeArrowheads="1"/>
            </p:cNvSpPr>
            <p:nvPr/>
          </p:nvSpPr>
          <p:spPr bwMode="auto">
            <a:xfrm>
              <a:off x="4831" y="1888"/>
              <a:ext cx="771" cy="157"/>
            </a:xfrm>
            <a:prstGeom prst="rect">
              <a:avLst/>
            </a:prstGeom>
            <a:noFill/>
            <a:ln w="9525">
              <a:noFill/>
              <a:miter lim="800000"/>
              <a:headEnd/>
              <a:tailEnd/>
            </a:ln>
          </p:spPr>
          <p:txBody>
            <a:bodyPr>
              <a:spAutoFit/>
            </a:bodyPr>
            <a:lstStyle/>
            <a:p>
              <a:pPr>
                <a:spcBef>
                  <a:spcPct val="50000"/>
                </a:spcBef>
              </a:pPr>
              <a:r>
                <a:rPr lang="en-US" sz="1200" b="1" dirty="0">
                  <a:solidFill>
                    <a:srgbClr val="072F67"/>
                  </a:solidFill>
                  <a:latin typeface="Arial" charset="0"/>
                </a:rPr>
                <a:t>Effectiveness</a:t>
              </a:r>
              <a:endParaRPr lang="en-AU" sz="1200" b="1" dirty="0">
                <a:solidFill>
                  <a:srgbClr val="072F67"/>
                </a:solidFill>
                <a:latin typeface="Arial" charset="0"/>
              </a:endParaRPr>
            </a:p>
          </p:txBody>
        </p:sp>
        <p:sp>
          <p:nvSpPr>
            <p:cNvPr id="40009" name="Text Box 156"/>
            <p:cNvSpPr txBox="1">
              <a:spLocks noChangeArrowheads="1"/>
            </p:cNvSpPr>
            <p:nvPr/>
          </p:nvSpPr>
          <p:spPr bwMode="auto">
            <a:xfrm>
              <a:off x="4831" y="3022"/>
              <a:ext cx="635" cy="157"/>
            </a:xfrm>
            <a:prstGeom prst="rect">
              <a:avLst/>
            </a:prstGeom>
            <a:noFill/>
            <a:ln w="9525">
              <a:noFill/>
              <a:miter lim="800000"/>
              <a:headEnd/>
              <a:tailEnd/>
            </a:ln>
          </p:spPr>
          <p:txBody>
            <a:bodyPr>
              <a:spAutoFit/>
            </a:bodyPr>
            <a:lstStyle/>
            <a:p>
              <a:pPr>
                <a:spcBef>
                  <a:spcPct val="50000"/>
                </a:spcBef>
              </a:pPr>
              <a:r>
                <a:rPr lang="en-US" sz="1200" b="1" dirty="0">
                  <a:solidFill>
                    <a:srgbClr val="072F67"/>
                  </a:solidFill>
                  <a:latin typeface="Arial" charset="0"/>
                </a:rPr>
                <a:t>Efficiency</a:t>
              </a:r>
              <a:endParaRPr lang="en-AU" sz="1200" b="1" dirty="0">
                <a:solidFill>
                  <a:srgbClr val="072F67"/>
                </a:solidFill>
                <a:latin typeface="Arial" charset="0"/>
              </a:endParaRPr>
            </a:p>
          </p:txBody>
        </p:sp>
        <p:grpSp>
          <p:nvGrpSpPr>
            <p:cNvPr id="40010" name="Group 157"/>
            <p:cNvGrpSpPr>
              <a:grpSpLocks/>
            </p:cNvGrpSpPr>
            <p:nvPr/>
          </p:nvGrpSpPr>
          <p:grpSpPr bwMode="auto">
            <a:xfrm>
              <a:off x="4743" y="1071"/>
              <a:ext cx="90" cy="1724"/>
              <a:chOff x="4558" y="663"/>
              <a:chExt cx="136" cy="1724"/>
            </a:xfrm>
          </p:grpSpPr>
          <p:sp>
            <p:nvSpPr>
              <p:cNvPr id="40019" name="Line 158"/>
              <p:cNvSpPr>
                <a:spLocks noChangeShapeType="1"/>
              </p:cNvSpPr>
              <p:nvPr/>
            </p:nvSpPr>
            <p:spPr bwMode="auto">
              <a:xfrm>
                <a:off x="4694" y="663"/>
                <a:ext cx="0" cy="1724"/>
              </a:xfrm>
              <a:prstGeom prst="line">
                <a:avLst/>
              </a:prstGeom>
              <a:noFill/>
              <a:ln w="19050">
                <a:solidFill>
                  <a:srgbClr val="072F67"/>
                </a:solidFill>
                <a:round/>
                <a:headEnd/>
                <a:tailEnd/>
              </a:ln>
            </p:spPr>
            <p:txBody>
              <a:bodyPr/>
              <a:lstStyle/>
              <a:p>
                <a:endParaRPr lang="en-AU" dirty="0"/>
              </a:p>
            </p:txBody>
          </p:sp>
          <p:sp>
            <p:nvSpPr>
              <p:cNvPr id="40020" name="Line 159"/>
              <p:cNvSpPr>
                <a:spLocks noChangeShapeType="1"/>
              </p:cNvSpPr>
              <p:nvPr/>
            </p:nvSpPr>
            <p:spPr bwMode="auto">
              <a:xfrm>
                <a:off x="4558" y="663"/>
                <a:ext cx="136" cy="0"/>
              </a:xfrm>
              <a:prstGeom prst="line">
                <a:avLst/>
              </a:prstGeom>
              <a:noFill/>
              <a:ln w="19050">
                <a:solidFill>
                  <a:srgbClr val="072F67"/>
                </a:solidFill>
                <a:round/>
                <a:headEnd/>
                <a:tailEnd/>
              </a:ln>
            </p:spPr>
            <p:txBody>
              <a:bodyPr/>
              <a:lstStyle/>
              <a:p>
                <a:endParaRPr lang="en-AU" dirty="0"/>
              </a:p>
            </p:txBody>
          </p:sp>
          <p:sp>
            <p:nvSpPr>
              <p:cNvPr id="40021" name="Line 160"/>
              <p:cNvSpPr>
                <a:spLocks noChangeShapeType="1"/>
              </p:cNvSpPr>
              <p:nvPr/>
            </p:nvSpPr>
            <p:spPr bwMode="auto">
              <a:xfrm>
                <a:off x="4558" y="2387"/>
                <a:ext cx="136" cy="0"/>
              </a:xfrm>
              <a:prstGeom prst="line">
                <a:avLst/>
              </a:prstGeom>
              <a:noFill/>
              <a:ln w="19050">
                <a:solidFill>
                  <a:srgbClr val="072F67"/>
                </a:solidFill>
                <a:round/>
                <a:headEnd/>
                <a:tailEnd/>
              </a:ln>
            </p:spPr>
            <p:txBody>
              <a:bodyPr/>
              <a:lstStyle/>
              <a:p>
                <a:endParaRPr lang="en-AU" dirty="0"/>
              </a:p>
            </p:txBody>
          </p:sp>
        </p:grpSp>
        <p:grpSp>
          <p:nvGrpSpPr>
            <p:cNvPr id="40011" name="Group 161"/>
            <p:cNvGrpSpPr>
              <a:grpSpLocks/>
            </p:cNvGrpSpPr>
            <p:nvPr/>
          </p:nvGrpSpPr>
          <p:grpSpPr bwMode="auto">
            <a:xfrm>
              <a:off x="4743" y="2840"/>
              <a:ext cx="90" cy="590"/>
              <a:chOff x="4558" y="663"/>
              <a:chExt cx="136" cy="1724"/>
            </a:xfrm>
          </p:grpSpPr>
          <p:sp>
            <p:nvSpPr>
              <p:cNvPr id="40016" name="Line 162"/>
              <p:cNvSpPr>
                <a:spLocks noChangeShapeType="1"/>
              </p:cNvSpPr>
              <p:nvPr/>
            </p:nvSpPr>
            <p:spPr bwMode="auto">
              <a:xfrm>
                <a:off x="4694" y="663"/>
                <a:ext cx="0" cy="1724"/>
              </a:xfrm>
              <a:prstGeom prst="line">
                <a:avLst/>
              </a:prstGeom>
              <a:noFill/>
              <a:ln w="19050">
                <a:solidFill>
                  <a:srgbClr val="072F67"/>
                </a:solidFill>
                <a:round/>
                <a:headEnd/>
                <a:tailEnd/>
              </a:ln>
            </p:spPr>
            <p:txBody>
              <a:bodyPr/>
              <a:lstStyle/>
              <a:p>
                <a:endParaRPr lang="en-AU" dirty="0"/>
              </a:p>
            </p:txBody>
          </p:sp>
          <p:sp>
            <p:nvSpPr>
              <p:cNvPr id="40017" name="Line 163"/>
              <p:cNvSpPr>
                <a:spLocks noChangeShapeType="1"/>
              </p:cNvSpPr>
              <p:nvPr/>
            </p:nvSpPr>
            <p:spPr bwMode="auto">
              <a:xfrm>
                <a:off x="4558" y="663"/>
                <a:ext cx="136" cy="0"/>
              </a:xfrm>
              <a:prstGeom prst="line">
                <a:avLst/>
              </a:prstGeom>
              <a:noFill/>
              <a:ln w="19050">
                <a:solidFill>
                  <a:srgbClr val="072F67"/>
                </a:solidFill>
                <a:round/>
                <a:headEnd/>
                <a:tailEnd/>
              </a:ln>
            </p:spPr>
            <p:txBody>
              <a:bodyPr/>
              <a:lstStyle/>
              <a:p>
                <a:endParaRPr lang="en-AU" dirty="0"/>
              </a:p>
            </p:txBody>
          </p:sp>
          <p:sp>
            <p:nvSpPr>
              <p:cNvPr id="40018" name="Line 164"/>
              <p:cNvSpPr>
                <a:spLocks noChangeShapeType="1"/>
              </p:cNvSpPr>
              <p:nvPr/>
            </p:nvSpPr>
            <p:spPr bwMode="auto">
              <a:xfrm>
                <a:off x="4558" y="2387"/>
                <a:ext cx="136" cy="0"/>
              </a:xfrm>
              <a:prstGeom prst="line">
                <a:avLst/>
              </a:prstGeom>
              <a:noFill/>
              <a:ln w="19050">
                <a:solidFill>
                  <a:srgbClr val="072F67"/>
                </a:solidFill>
                <a:round/>
                <a:headEnd/>
                <a:tailEnd/>
              </a:ln>
            </p:spPr>
            <p:txBody>
              <a:bodyPr/>
              <a:lstStyle/>
              <a:p>
                <a:endParaRPr lang="en-AU" dirty="0"/>
              </a:p>
            </p:txBody>
          </p:sp>
        </p:grpSp>
        <p:sp>
          <p:nvSpPr>
            <p:cNvPr id="40012" name="AutoShape 165"/>
            <p:cNvSpPr>
              <a:spLocks noChangeArrowheads="1"/>
            </p:cNvSpPr>
            <p:nvPr/>
          </p:nvSpPr>
          <p:spPr bwMode="auto">
            <a:xfrm>
              <a:off x="793" y="1253"/>
              <a:ext cx="181" cy="227"/>
            </a:xfrm>
            <a:prstGeom prst="rightArrow">
              <a:avLst>
                <a:gd name="adj1" fmla="val 50000"/>
                <a:gd name="adj2" fmla="val 25000"/>
              </a:avLst>
            </a:prstGeom>
            <a:solidFill>
              <a:srgbClr val="072F67"/>
            </a:solidFill>
            <a:ln w="9525">
              <a:noFill/>
              <a:miter lim="800000"/>
              <a:headEnd/>
              <a:tailEnd/>
            </a:ln>
          </p:spPr>
          <p:txBody>
            <a:bodyPr wrap="none" anchor="ctr"/>
            <a:lstStyle/>
            <a:p>
              <a:endParaRPr lang="en-US" dirty="0"/>
            </a:p>
          </p:txBody>
        </p:sp>
        <p:sp>
          <p:nvSpPr>
            <p:cNvPr id="40013" name="AutoShape 166"/>
            <p:cNvSpPr>
              <a:spLocks noChangeArrowheads="1"/>
            </p:cNvSpPr>
            <p:nvPr/>
          </p:nvSpPr>
          <p:spPr bwMode="auto">
            <a:xfrm>
              <a:off x="793" y="2024"/>
              <a:ext cx="181" cy="227"/>
            </a:xfrm>
            <a:prstGeom prst="rightArrow">
              <a:avLst>
                <a:gd name="adj1" fmla="val 50000"/>
                <a:gd name="adj2" fmla="val 25000"/>
              </a:avLst>
            </a:prstGeom>
            <a:solidFill>
              <a:srgbClr val="072F67"/>
            </a:solidFill>
            <a:ln w="9525">
              <a:noFill/>
              <a:miter lim="800000"/>
              <a:headEnd/>
              <a:tailEnd/>
            </a:ln>
          </p:spPr>
          <p:txBody>
            <a:bodyPr wrap="none" anchor="ctr"/>
            <a:lstStyle/>
            <a:p>
              <a:endParaRPr lang="en-US" dirty="0"/>
            </a:p>
          </p:txBody>
        </p:sp>
        <p:sp>
          <p:nvSpPr>
            <p:cNvPr id="40014" name="AutoShape 167"/>
            <p:cNvSpPr>
              <a:spLocks noChangeArrowheads="1"/>
            </p:cNvSpPr>
            <p:nvPr/>
          </p:nvSpPr>
          <p:spPr bwMode="auto">
            <a:xfrm>
              <a:off x="793" y="2704"/>
              <a:ext cx="181" cy="227"/>
            </a:xfrm>
            <a:prstGeom prst="rightArrow">
              <a:avLst>
                <a:gd name="adj1" fmla="val 50000"/>
                <a:gd name="adj2" fmla="val 25000"/>
              </a:avLst>
            </a:prstGeom>
            <a:solidFill>
              <a:srgbClr val="072F67"/>
            </a:solidFill>
            <a:ln w="9525">
              <a:noFill/>
              <a:miter lim="800000"/>
              <a:headEnd/>
              <a:tailEnd/>
            </a:ln>
          </p:spPr>
          <p:txBody>
            <a:bodyPr wrap="none" anchor="ctr"/>
            <a:lstStyle/>
            <a:p>
              <a:endParaRPr lang="en-US" dirty="0"/>
            </a:p>
          </p:txBody>
        </p:sp>
        <p:sp>
          <p:nvSpPr>
            <p:cNvPr id="40015" name="AutoShape 168"/>
            <p:cNvSpPr>
              <a:spLocks noChangeArrowheads="1"/>
            </p:cNvSpPr>
            <p:nvPr/>
          </p:nvSpPr>
          <p:spPr bwMode="auto">
            <a:xfrm>
              <a:off x="793" y="3219"/>
              <a:ext cx="181" cy="227"/>
            </a:xfrm>
            <a:prstGeom prst="rightArrow">
              <a:avLst>
                <a:gd name="adj1" fmla="val 50000"/>
                <a:gd name="adj2" fmla="val 25000"/>
              </a:avLst>
            </a:prstGeom>
            <a:solidFill>
              <a:srgbClr val="072F67"/>
            </a:solidFill>
            <a:ln w="9525">
              <a:noFill/>
              <a:miter lim="800000"/>
              <a:headEnd/>
              <a:tailEnd/>
            </a:ln>
          </p:spPr>
          <p:txBody>
            <a:bodyPr wrap="none" anchor="ctr"/>
            <a:lstStyle/>
            <a:p>
              <a:endParaRPr lang="en-US" dirty="0"/>
            </a:p>
          </p:txBody>
        </p:sp>
      </p:grpSp>
      <p:grpSp>
        <p:nvGrpSpPr>
          <p:cNvPr id="86" name="Group 87"/>
          <p:cNvGrpSpPr>
            <a:grpSpLocks/>
          </p:cNvGrpSpPr>
          <p:nvPr/>
        </p:nvGrpSpPr>
        <p:grpSpPr bwMode="auto">
          <a:xfrm>
            <a:off x="417513" y="1834190"/>
            <a:ext cx="8569325" cy="4160838"/>
            <a:chOff x="204" y="1071"/>
            <a:chExt cx="5398" cy="2381"/>
          </a:xfrm>
        </p:grpSpPr>
        <p:sp>
          <p:nvSpPr>
            <p:cNvPr id="87" name="Text Box 88"/>
            <p:cNvSpPr txBox="1">
              <a:spLocks noChangeArrowheads="1"/>
            </p:cNvSpPr>
            <p:nvPr/>
          </p:nvSpPr>
          <p:spPr bwMode="auto">
            <a:xfrm>
              <a:off x="204" y="1253"/>
              <a:ext cx="590" cy="157"/>
            </a:xfrm>
            <a:prstGeom prst="rect">
              <a:avLst/>
            </a:prstGeom>
            <a:noFill/>
            <a:ln w="9525">
              <a:noFill/>
              <a:miter lim="800000"/>
              <a:headEnd/>
              <a:tailEnd/>
            </a:ln>
          </p:spPr>
          <p:txBody>
            <a:bodyPr>
              <a:spAutoFit/>
            </a:bodyPr>
            <a:lstStyle/>
            <a:p>
              <a:pPr>
                <a:spcBef>
                  <a:spcPct val="50000"/>
                </a:spcBef>
              </a:pPr>
              <a:r>
                <a:rPr lang="en-US" sz="1200" b="1" dirty="0">
                  <a:solidFill>
                    <a:srgbClr val="072F67"/>
                  </a:solidFill>
                  <a:latin typeface="Arial" charset="0"/>
                </a:rPr>
                <a:t>Outcomes</a:t>
              </a:r>
              <a:endParaRPr lang="en-AU" sz="1200" b="1" dirty="0">
                <a:solidFill>
                  <a:srgbClr val="072F67"/>
                </a:solidFill>
                <a:latin typeface="Arial" charset="0"/>
              </a:endParaRPr>
            </a:p>
          </p:txBody>
        </p:sp>
        <p:sp>
          <p:nvSpPr>
            <p:cNvPr id="88" name="Text Box 89"/>
            <p:cNvSpPr txBox="1">
              <a:spLocks noChangeArrowheads="1"/>
            </p:cNvSpPr>
            <p:nvPr/>
          </p:nvSpPr>
          <p:spPr bwMode="auto">
            <a:xfrm>
              <a:off x="204" y="1978"/>
              <a:ext cx="635" cy="261"/>
            </a:xfrm>
            <a:prstGeom prst="rect">
              <a:avLst/>
            </a:prstGeom>
            <a:noFill/>
            <a:ln w="9525">
              <a:noFill/>
              <a:miter lim="800000"/>
              <a:headEnd/>
              <a:tailEnd/>
            </a:ln>
          </p:spPr>
          <p:txBody>
            <a:bodyPr>
              <a:spAutoFit/>
            </a:bodyPr>
            <a:lstStyle/>
            <a:p>
              <a:pPr>
                <a:spcBef>
                  <a:spcPct val="50000"/>
                </a:spcBef>
              </a:pPr>
              <a:r>
                <a:rPr lang="en-US" sz="1200" b="1" dirty="0">
                  <a:solidFill>
                    <a:srgbClr val="072F67"/>
                  </a:solidFill>
                  <a:latin typeface="Arial" charset="0"/>
                </a:rPr>
                <a:t>Sub-outcomes</a:t>
              </a:r>
              <a:endParaRPr lang="en-AU" sz="1200" b="1" dirty="0">
                <a:solidFill>
                  <a:srgbClr val="072F67"/>
                </a:solidFill>
                <a:latin typeface="Arial" charset="0"/>
              </a:endParaRPr>
            </a:p>
          </p:txBody>
        </p:sp>
        <p:sp>
          <p:nvSpPr>
            <p:cNvPr id="89" name="Text Box 90"/>
            <p:cNvSpPr txBox="1">
              <a:spLocks noChangeArrowheads="1"/>
            </p:cNvSpPr>
            <p:nvPr/>
          </p:nvSpPr>
          <p:spPr bwMode="auto">
            <a:xfrm>
              <a:off x="204" y="2704"/>
              <a:ext cx="590" cy="158"/>
            </a:xfrm>
            <a:prstGeom prst="rect">
              <a:avLst/>
            </a:prstGeom>
            <a:noFill/>
            <a:ln w="9525">
              <a:noFill/>
              <a:miter lim="800000"/>
              <a:headEnd/>
              <a:tailEnd/>
            </a:ln>
          </p:spPr>
          <p:txBody>
            <a:bodyPr>
              <a:spAutoFit/>
            </a:bodyPr>
            <a:lstStyle/>
            <a:p>
              <a:pPr>
                <a:spcBef>
                  <a:spcPct val="50000"/>
                </a:spcBef>
              </a:pPr>
              <a:r>
                <a:rPr lang="en-US" sz="1200" b="1" dirty="0">
                  <a:solidFill>
                    <a:srgbClr val="072F67"/>
                  </a:solidFill>
                  <a:latin typeface="Arial" charset="0"/>
                </a:rPr>
                <a:t>Outputs</a:t>
              </a:r>
              <a:endParaRPr lang="en-AU" sz="1200" b="1" dirty="0">
                <a:solidFill>
                  <a:srgbClr val="072F67"/>
                </a:solidFill>
                <a:latin typeface="Arial" charset="0"/>
              </a:endParaRPr>
            </a:p>
          </p:txBody>
        </p:sp>
        <p:sp>
          <p:nvSpPr>
            <p:cNvPr id="90" name="Text Box 91"/>
            <p:cNvSpPr txBox="1">
              <a:spLocks noChangeArrowheads="1"/>
            </p:cNvSpPr>
            <p:nvPr/>
          </p:nvSpPr>
          <p:spPr bwMode="auto">
            <a:xfrm>
              <a:off x="204" y="3248"/>
              <a:ext cx="635" cy="157"/>
            </a:xfrm>
            <a:prstGeom prst="rect">
              <a:avLst/>
            </a:prstGeom>
            <a:noFill/>
            <a:ln w="9525">
              <a:noFill/>
              <a:miter lim="800000"/>
              <a:headEnd/>
              <a:tailEnd/>
            </a:ln>
          </p:spPr>
          <p:txBody>
            <a:bodyPr>
              <a:spAutoFit/>
            </a:bodyPr>
            <a:lstStyle/>
            <a:p>
              <a:pPr>
                <a:spcBef>
                  <a:spcPct val="50000"/>
                </a:spcBef>
              </a:pPr>
              <a:r>
                <a:rPr lang="en-US" sz="1200" b="1" dirty="0">
                  <a:solidFill>
                    <a:srgbClr val="072F67"/>
                  </a:solidFill>
                  <a:latin typeface="Arial" charset="0"/>
                </a:rPr>
                <a:t>Inputs</a:t>
              </a:r>
              <a:endParaRPr lang="en-AU" sz="1200" b="1" dirty="0">
                <a:solidFill>
                  <a:srgbClr val="072F67"/>
                </a:solidFill>
                <a:latin typeface="Arial" charset="0"/>
              </a:endParaRPr>
            </a:p>
          </p:txBody>
        </p:sp>
        <p:sp>
          <p:nvSpPr>
            <p:cNvPr id="91" name="Rectangle 92"/>
            <p:cNvSpPr>
              <a:spLocks noChangeArrowheads="1"/>
            </p:cNvSpPr>
            <p:nvPr/>
          </p:nvSpPr>
          <p:spPr bwMode="auto">
            <a:xfrm>
              <a:off x="1351" y="1100"/>
              <a:ext cx="557" cy="455"/>
            </a:xfrm>
            <a:prstGeom prst="rect">
              <a:avLst/>
            </a:prstGeom>
            <a:solidFill>
              <a:srgbClr val="81A5CD"/>
            </a:solidFill>
            <a:ln w="9525">
              <a:solidFill>
                <a:srgbClr val="072F67"/>
              </a:solidFill>
              <a:miter lim="800000"/>
              <a:headEnd/>
              <a:tailEnd/>
            </a:ln>
          </p:spPr>
          <p:txBody>
            <a:bodyPr wrap="none" anchor="ctr"/>
            <a:lstStyle/>
            <a:p>
              <a:endParaRPr lang="en-US" dirty="0"/>
            </a:p>
          </p:txBody>
        </p:sp>
        <p:sp>
          <p:nvSpPr>
            <p:cNvPr id="92" name="Oval 93"/>
            <p:cNvSpPr>
              <a:spLocks noChangeArrowheads="1"/>
            </p:cNvSpPr>
            <p:nvPr/>
          </p:nvSpPr>
          <p:spPr bwMode="auto">
            <a:xfrm>
              <a:off x="1105" y="1909"/>
              <a:ext cx="405" cy="405"/>
            </a:xfrm>
            <a:prstGeom prst="ellipse">
              <a:avLst/>
            </a:prstGeom>
            <a:solidFill>
              <a:srgbClr val="FFB547"/>
            </a:solidFill>
            <a:ln w="9525">
              <a:solidFill>
                <a:srgbClr val="072F67"/>
              </a:solidFill>
              <a:round/>
              <a:headEnd/>
              <a:tailEnd/>
            </a:ln>
          </p:spPr>
          <p:txBody>
            <a:bodyPr wrap="none" anchor="ctr"/>
            <a:lstStyle/>
            <a:p>
              <a:endParaRPr lang="en-US" dirty="0"/>
            </a:p>
          </p:txBody>
        </p:sp>
        <p:sp>
          <p:nvSpPr>
            <p:cNvPr id="93" name="Oval 94"/>
            <p:cNvSpPr>
              <a:spLocks noChangeArrowheads="1"/>
            </p:cNvSpPr>
            <p:nvPr/>
          </p:nvSpPr>
          <p:spPr bwMode="auto">
            <a:xfrm>
              <a:off x="1003" y="2668"/>
              <a:ext cx="254" cy="254"/>
            </a:xfrm>
            <a:prstGeom prst="ellipse">
              <a:avLst/>
            </a:prstGeom>
            <a:solidFill>
              <a:srgbClr val="FFDCB9"/>
            </a:solidFill>
            <a:ln w="9525">
              <a:solidFill>
                <a:srgbClr val="072F67"/>
              </a:solidFill>
              <a:round/>
              <a:headEnd/>
              <a:tailEnd/>
            </a:ln>
          </p:spPr>
          <p:txBody>
            <a:bodyPr wrap="none" anchor="ctr"/>
            <a:lstStyle/>
            <a:p>
              <a:endParaRPr lang="en-US" dirty="0"/>
            </a:p>
          </p:txBody>
        </p:sp>
        <p:sp>
          <p:nvSpPr>
            <p:cNvPr id="94" name="Text Box 95"/>
            <p:cNvSpPr txBox="1">
              <a:spLocks noChangeArrowheads="1"/>
            </p:cNvSpPr>
            <p:nvPr/>
          </p:nvSpPr>
          <p:spPr bwMode="auto">
            <a:xfrm>
              <a:off x="978" y="3225"/>
              <a:ext cx="303" cy="227"/>
            </a:xfrm>
            <a:prstGeom prst="rect">
              <a:avLst/>
            </a:prstGeom>
            <a:noFill/>
            <a:ln w="9525">
              <a:noFill/>
              <a:miter lim="800000"/>
              <a:headEnd/>
              <a:tailEnd/>
            </a:ln>
          </p:spPr>
          <p:txBody>
            <a:bodyPr>
              <a:spAutoFit/>
            </a:bodyPr>
            <a:lstStyle/>
            <a:p>
              <a:pPr algn="ctr">
                <a:spcBef>
                  <a:spcPct val="50000"/>
                </a:spcBef>
              </a:pPr>
              <a:r>
                <a:rPr lang="en-US" sz="2000" b="1" dirty="0">
                  <a:solidFill>
                    <a:srgbClr val="072F67"/>
                  </a:solidFill>
                  <a:latin typeface="Arial" charset="0"/>
                </a:rPr>
                <a:t>$</a:t>
              </a:r>
              <a:endParaRPr lang="en-AU" sz="2000" b="1" dirty="0">
                <a:solidFill>
                  <a:srgbClr val="072F67"/>
                </a:solidFill>
                <a:latin typeface="Arial" charset="0"/>
              </a:endParaRPr>
            </a:p>
          </p:txBody>
        </p:sp>
        <p:cxnSp>
          <p:nvCxnSpPr>
            <p:cNvPr id="95" name="AutoShape 96"/>
            <p:cNvCxnSpPr>
              <a:cxnSpLocks noChangeShapeType="1"/>
              <a:stCxn id="91" idx="2"/>
              <a:endCxn id="92" idx="0"/>
            </p:cNvCxnSpPr>
            <p:nvPr/>
          </p:nvCxnSpPr>
          <p:spPr bwMode="auto">
            <a:xfrm rot="5400000">
              <a:off x="1292" y="1571"/>
              <a:ext cx="354" cy="322"/>
            </a:xfrm>
            <a:prstGeom prst="bentConnector3">
              <a:avLst>
                <a:gd name="adj1" fmla="val 49843"/>
              </a:avLst>
            </a:prstGeom>
            <a:noFill/>
            <a:ln w="9525">
              <a:solidFill>
                <a:srgbClr val="072F67"/>
              </a:solidFill>
              <a:miter lim="800000"/>
              <a:headEnd/>
              <a:tailEnd/>
            </a:ln>
          </p:spPr>
        </p:cxnSp>
        <p:cxnSp>
          <p:nvCxnSpPr>
            <p:cNvPr id="96" name="AutoShape 97"/>
            <p:cNvCxnSpPr>
              <a:cxnSpLocks noChangeShapeType="1"/>
              <a:stCxn id="92" idx="4"/>
              <a:endCxn id="93" idx="0"/>
            </p:cNvCxnSpPr>
            <p:nvPr/>
          </p:nvCxnSpPr>
          <p:spPr bwMode="auto">
            <a:xfrm rot="5400000">
              <a:off x="1042" y="2402"/>
              <a:ext cx="354" cy="178"/>
            </a:xfrm>
            <a:prstGeom prst="bentConnector3">
              <a:avLst>
                <a:gd name="adj1" fmla="val 49685"/>
              </a:avLst>
            </a:prstGeom>
            <a:noFill/>
            <a:ln w="9525">
              <a:solidFill>
                <a:srgbClr val="072F67"/>
              </a:solidFill>
              <a:miter lim="800000"/>
              <a:headEnd/>
              <a:tailEnd/>
            </a:ln>
          </p:spPr>
        </p:cxnSp>
        <p:sp>
          <p:nvSpPr>
            <p:cNvPr id="97" name="Oval 98"/>
            <p:cNvSpPr>
              <a:spLocks noChangeArrowheads="1"/>
            </p:cNvSpPr>
            <p:nvPr/>
          </p:nvSpPr>
          <p:spPr bwMode="auto">
            <a:xfrm>
              <a:off x="1307" y="2668"/>
              <a:ext cx="253" cy="254"/>
            </a:xfrm>
            <a:prstGeom prst="ellipse">
              <a:avLst/>
            </a:prstGeom>
            <a:solidFill>
              <a:srgbClr val="FFDCB9"/>
            </a:solidFill>
            <a:ln w="9525">
              <a:solidFill>
                <a:srgbClr val="072F67"/>
              </a:solidFill>
              <a:round/>
              <a:headEnd/>
              <a:tailEnd/>
            </a:ln>
          </p:spPr>
          <p:txBody>
            <a:bodyPr wrap="none" anchor="ctr"/>
            <a:lstStyle/>
            <a:p>
              <a:endParaRPr lang="en-US" dirty="0"/>
            </a:p>
          </p:txBody>
        </p:sp>
        <p:cxnSp>
          <p:nvCxnSpPr>
            <p:cNvPr id="98" name="AutoShape 99"/>
            <p:cNvCxnSpPr>
              <a:cxnSpLocks noChangeShapeType="1"/>
              <a:stCxn id="92" idx="4"/>
              <a:endCxn id="97" idx="0"/>
            </p:cNvCxnSpPr>
            <p:nvPr/>
          </p:nvCxnSpPr>
          <p:spPr bwMode="auto">
            <a:xfrm rot="16200000" flipH="1">
              <a:off x="1194" y="2428"/>
              <a:ext cx="354" cy="126"/>
            </a:xfrm>
            <a:prstGeom prst="bentConnector3">
              <a:avLst>
                <a:gd name="adj1" fmla="val 49685"/>
              </a:avLst>
            </a:prstGeom>
            <a:noFill/>
            <a:ln w="9525">
              <a:solidFill>
                <a:srgbClr val="072F67"/>
              </a:solidFill>
              <a:miter lim="800000"/>
              <a:headEnd/>
              <a:tailEnd/>
            </a:ln>
          </p:spPr>
        </p:cxnSp>
        <p:cxnSp>
          <p:nvCxnSpPr>
            <p:cNvPr id="99" name="AutoShape 100"/>
            <p:cNvCxnSpPr>
              <a:cxnSpLocks noChangeShapeType="1"/>
              <a:stCxn id="93" idx="4"/>
              <a:endCxn id="94" idx="0"/>
            </p:cNvCxnSpPr>
            <p:nvPr/>
          </p:nvCxnSpPr>
          <p:spPr bwMode="auto">
            <a:xfrm rot="5400000">
              <a:off x="978" y="3074"/>
              <a:ext cx="303" cy="0"/>
            </a:xfrm>
            <a:prstGeom prst="straightConnector1">
              <a:avLst/>
            </a:prstGeom>
            <a:noFill/>
            <a:ln w="9525">
              <a:solidFill>
                <a:srgbClr val="072F67"/>
              </a:solidFill>
              <a:round/>
              <a:headEnd/>
              <a:tailEnd/>
            </a:ln>
          </p:spPr>
        </p:cxnSp>
        <p:sp>
          <p:nvSpPr>
            <p:cNvPr id="100" name="Text Box 101"/>
            <p:cNvSpPr txBox="1">
              <a:spLocks noChangeArrowheads="1"/>
            </p:cNvSpPr>
            <p:nvPr/>
          </p:nvSpPr>
          <p:spPr bwMode="auto">
            <a:xfrm>
              <a:off x="1279" y="3225"/>
              <a:ext cx="303" cy="227"/>
            </a:xfrm>
            <a:prstGeom prst="rect">
              <a:avLst/>
            </a:prstGeom>
            <a:noFill/>
            <a:ln w="9525">
              <a:noFill/>
              <a:miter lim="800000"/>
              <a:headEnd/>
              <a:tailEnd/>
            </a:ln>
          </p:spPr>
          <p:txBody>
            <a:bodyPr>
              <a:spAutoFit/>
            </a:bodyPr>
            <a:lstStyle/>
            <a:p>
              <a:pPr algn="ctr">
                <a:spcBef>
                  <a:spcPct val="50000"/>
                </a:spcBef>
              </a:pPr>
              <a:r>
                <a:rPr lang="en-US" sz="2000" b="1" dirty="0">
                  <a:solidFill>
                    <a:srgbClr val="072F67"/>
                  </a:solidFill>
                  <a:latin typeface="Arial" charset="0"/>
                </a:rPr>
                <a:t>$</a:t>
              </a:r>
              <a:endParaRPr lang="en-AU" sz="2000" b="1" dirty="0">
                <a:solidFill>
                  <a:srgbClr val="072F67"/>
                </a:solidFill>
                <a:latin typeface="Arial" charset="0"/>
              </a:endParaRPr>
            </a:p>
          </p:txBody>
        </p:sp>
        <p:cxnSp>
          <p:nvCxnSpPr>
            <p:cNvPr id="101" name="AutoShape 102"/>
            <p:cNvCxnSpPr>
              <a:cxnSpLocks noChangeShapeType="1"/>
              <a:stCxn id="97" idx="4"/>
              <a:endCxn id="100" idx="0"/>
            </p:cNvCxnSpPr>
            <p:nvPr/>
          </p:nvCxnSpPr>
          <p:spPr bwMode="auto">
            <a:xfrm flipH="1">
              <a:off x="1431" y="2922"/>
              <a:ext cx="3" cy="303"/>
            </a:xfrm>
            <a:prstGeom prst="straightConnector1">
              <a:avLst/>
            </a:prstGeom>
            <a:noFill/>
            <a:ln w="9525">
              <a:solidFill>
                <a:srgbClr val="072F67"/>
              </a:solidFill>
              <a:round/>
              <a:headEnd/>
              <a:tailEnd/>
            </a:ln>
          </p:spPr>
        </p:cxnSp>
        <p:sp>
          <p:nvSpPr>
            <p:cNvPr id="102" name="Oval 103"/>
            <p:cNvSpPr>
              <a:spLocks noChangeArrowheads="1"/>
            </p:cNvSpPr>
            <p:nvPr/>
          </p:nvSpPr>
          <p:spPr bwMode="auto">
            <a:xfrm>
              <a:off x="1741" y="1909"/>
              <a:ext cx="404" cy="405"/>
            </a:xfrm>
            <a:prstGeom prst="ellipse">
              <a:avLst/>
            </a:prstGeom>
            <a:solidFill>
              <a:srgbClr val="FFB547"/>
            </a:solidFill>
            <a:ln w="9525">
              <a:solidFill>
                <a:srgbClr val="072F67"/>
              </a:solidFill>
              <a:round/>
              <a:headEnd/>
              <a:tailEnd/>
            </a:ln>
          </p:spPr>
          <p:txBody>
            <a:bodyPr wrap="none" anchor="ctr"/>
            <a:lstStyle/>
            <a:p>
              <a:endParaRPr lang="en-US" dirty="0"/>
            </a:p>
          </p:txBody>
        </p:sp>
        <p:sp>
          <p:nvSpPr>
            <p:cNvPr id="103" name="Oval 104"/>
            <p:cNvSpPr>
              <a:spLocks noChangeArrowheads="1"/>
            </p:cNvSpPr>
            <p:nvPr/>
          </p:nvSpPr>
          <p:spPr bwMode="auto">
            <a:xfrm>
              <a:off x="1639" y="2668"/>
              <a:ext cx="253" cy="254"/>
            </a:xfrm>
            <a:prstGeom prst="ellipse">
              <a:avLst/>
            </a:prstGeom>
            <a:solidFill>
              <a:srgbClr val="FFDCB9"/>
            </a:solidFill>
            <a:ln w="9525">
              <a:solidFill>
                <a:srgbClr val="072F67"/>
              </a:solidFill>
              <a:round/>
              <a:headEnd/>
              <a:tailEnd/>
            </a:ln>
          </p:spPr>
          <p:txBody>
            <a:bodyPr wrap="none" anchor="ctr"/>
            <a:lstStyle/>
            <a:p>
              <a:endParaRPr lang="en-US" dirty="0"/>
            </a:p>
          </p:txBody>
        </p:sp>
        <p:sp>
          <p:nvSpPr>
            <p:cNvPr id="104" name="Text Box 105"/>
            <p:cNvSpPr txBox="1">
              <a:spLocks noChangeArrowheads="1"/>
            </p:cNvSpPr>
            <p:nvPr/>
          </p:nvSpPr>
          <p:spPr bwMode="auto">
            <a:xfrm>
              <a:off x="1614" y="3225"/>
              <a:ext cx="303" cy="227"/>
            </a:xfrm>
            <a:prstGeom prst="rect">
              <a:avLst/>
            </a:prstGeom>
            <a:noFill/>
            <a:ln w="9525">
              <a:noFill/>
              <a:miter lim="800000"/>
              <a:headEnd/>
              <a:tailEnd/>
            </a:ln>
          </p:spPr>
          <p:txBody>
            <a:bodyPr>
              <a:spAutoFit/>
            </a:bodyPr>
            <a:lstStyle/>
            <a:p>
              <a:pPr algn="ctr">
                <a:spcBef>
                  <a:spcPct val="50000"/>
                </a:spcBef>
              </a:pPr>
              <a:r>
                <a:rPr lang="en-US" sz="2000" b="1" dirty="0">
                  <a:solidFill>
                    <a:srgbClr val="072F67"/>
                  </a:solidFill>
                  <a:latin typeface="Arial" charset="0"/>
                </a:rPr>
                <a:t>$</a:t>
              </a:r>
              <a:endParaRPr lang="en-AU" sz="2000" b="1" dirty="0">
                <a:solidFill>
                  <a:srgbClr val="072F67"/>
                </a:solidFill>
                <a:latin typeface="Arial" charset="0"/>
              </a:endParaRPr>
            </a:p>
          </p:txBody>
        </p:sp>
        <p:cxnSp>
          <p:nvCxnSpPr>
            <p:cNvPr id="105" name="AutoShape 106"/>
            <p:cNvCxnSpPr>
              <a:cxnSpLocks noChangeShapeType="1"/>
              <a:stCxn id="102" idx="4"/>
              <a:endCxn id="103" idx="0"/>
            </p:cNvCxnSpPr>
            <p:nvPr/>
          </p:nvCxnSpPr>
          <p:spPr bwMode="auto">
            <a:xfrm rot="5400000">
              <a:off x="1678" y="2402"/>
              <a:ext cx="354" cy="178"/>
            </a:xfrm>
            <a:prstGeom prst="bentConnector3">
              <a:avLst>
                <a:gd name="adj1" fmla="val 49685"/>
              </a:avLst>
            </a:prstGeom>
            <a:noFill/>
            <a:ln w="9525">
              <a:solidFill>
                <a:srgbClr val="072F67"/>
              </a:solidFill>
              <a:miter lim="800000"/>
              <a:headEnd/>
              <a:tailEnd/>
            </a:ln>
          </p:spPr>
        </p:cxnSp>
        <p:sp>
          <p:nvSpPr>
            <p:cNvPr id="106" name="Oval 107"/>
            <p:cNvSpPr>
              <a:spLocks noChangeArrowheads="1"/>
            </p:cNvSpPr>
            <p:nvPr/>
          </p:nvSpPr>
          <p:spPr bwMode="auto">
            <a:xfrm>
              <a:off x="1942" y="2668"/>
              <a:ext cx="254" cy="254"/>
            </a:xfrm>
            <a:prstGeom prst="ellipse">
              <a:avLst/>
            </a:prstGeom>
            <a:solidFill>
              <a:srgbClr val="FFDCB9"/>
            </a:solidFill>
            <a:ln w="9525">
              <a:solidFill>
                <a:srgbClr val="072F67"/>
              </a:solidFill>
              <a:round/>
              <a:headEnd/>
              <a:tailEnd/>
            </a:ln>
          </p:spPr>
          <p:txBody>
            <a:bodyPr wrap="none" anchor="ctr"/>
            <a:lstStyle/>
            <a:p>
              <a:endParaRPr lang="en-US" dirty="0"/>
            </a:p>
          </p:txBody>
        </p:sp>
        <p:cxnSp>
          <p:nvCxnSpPr>
            <p:cNvPr id="107" name="AutoShape 108"/>
            <p:cNvCxnSpPr>
              <a:cxnSpLocks noChangeShapeType="1"/>
              <a:stCxn id="102" idx="4"/>
              <a:endCxn id="106" idx="0"/>
            </p:cNvCxnSpPr>
            <p:nvPr/>
          </p:nvCxnSpPr>
          <p:spPr bwMode="auto">
            <a:xfrm rot="16200000" flipH="1">
              <a:off x="1830" y="2428"/>
              <a:ext cx="354" cy="126"/>
            </a:xfrm>
            <a:prstGeom prst="bentConnector3">
              <a:avLst>
                <a:gd name="adj1" fmla="val 49685"/>
              </a:avLst>
            </a:prstGeom>
            <a:noFill/>
            <a:ln w="9525">
              <a:solidFill>
                <a:srgbClr val="072F67"/>
              </a:solidFill>
              <a:miter lim="800000"/>
              <a:headEnd/>
              <a:tailEnd/>
            </a:ln>
          </p:spPr>
        </p:cxnSp>
        <p:cxnSp>
          <p:nvCxnSpPr>
            <p:cNvPr id="108" name="AutoShape 109"/>
            <p:cNvCxnSpPr>
              <a:cxnSpLocks noChangeShapeType="1"/>
              <a:stCxn id="103" idx="4"/>
              <a:endCxn id="104" idx="0"/>
            </p:cNvCxnSpPr>
            <p:nvPr/>
          </p:nvCxnSpPr>
          <p:spPr bwMode="auto">
            <a:xfrm rot="5400000">
              <a:off x="1614" y="3074"/>
              <a:ext cx="303" cy="0"/>
            </a:xfrm>
            <a:prstGeom prst="straightConnector1">
              <a:avLst/>
            </a:prstGeom>
            <a:noFill/>
            <a:ln w="9525">
              <a:solidFill>
                <a:srgbClr val="072F67"/>
              </a:solidFill>
              <a:round/>
              <a:headEnd/>
              <a:tailEnd/>
            </a:ln>
          </p:spPr>
        </p:cxnSp>
        <p:sp>
          <p:nvSpPr>
            <p:cNvPr id="109" name="Text Box 110"/>
            <p:cNvSpPr txBox="1">
              <a:spLocks noChangeArrowheads="1"/>
            </p:cNvSpPr>
            <p:nvPr/>
          </p:nvSpPr>
          <p:spPr bwMode="auto">
            <a:xfrm>
              <a:off x="1915" y="3225"/>
              <a:ext cx="303" cy="227"/>
            </a:xfrm>
            <a:prstGeom prst="rect">
              <a:avLst/>
            </a:prstGeom>
            <a:noFill/>
            <a:ln w="9525">
              <a:noFill/>
              <a:miter lim="800000"/>
              <a:headEnd/>
              <a:tailEnd/>
            </a:ln>
          </p:spPr>
          <p:txBody>
            <a:bodyPr>
              <a:spAutoFit/>
            </a:bodyPr>
            <a:lstStyle/>
            <a:p>
              <a:pPr algn="ctr">
                <a:spcBef>
                  <a:spcPct val="50000"/>
                </a:spcBef>
              </a:pPr>
              <a:r>
                <a:rPr lang="en-US" sz="2000" b="1" dirty="0">
                  <a:solidFill>
                    <a:srgbClr val="072F67"/>
                  </a:solidFill>
                  <a:latin typeface="Arial" charset="0"/>
                </a:rPr>
                <a:t>$</a:t>
              </a:r>
              <a:endParaRPr lang="en-AU" sz="2000" b="1" dirty="0">
                <a:solidFill>
                  <a:srgbClr val="072F67"/>
                </a:solidFill>
                <a:latin typeface="Arial" charset="0"/>
              </a:endParaRPr>
            </a:p>
          </p:txBody>
        </p:sp>
        <p:cxnSp>
          <p:nvCxnSpPr>
            <p:cNvPr id="110" name="AutoShape 111"/>
            <p:cNvCxnSpPr>
              <a:cxnSpLocks noChangeShapeType="1"/>
              <a:stCxn id="106" idx="4"/>
              <a:endCxn id="109" idx="0"/>
            </p:cNvCxnSpPr>
            <p:nvPr/>
          </p:nvCxnSpPr>
          <p:spPr bwMode="auto">
            <a:xfrm flipH="1">
              <a:off x="2066" y="2922"/>
              <a:ext cx="4" cy="303"/>
            </a:xfrm>
            <a:prstGeom prst="straightConnector1">
              <a:avLst/>
            </a:prstGeom>
            <a:noFill/>
            <a:ln w="9525">
              <a:solidFill>
                <a:srgbClr val="072F67"/>
              </a:solidFill>
              <a:round/>
              <a:headEnd/>
              <a:tailEnd/>
            </a:ln>
          </p:spPr>
        </p:cxnSp>
        <p:cxnSp>
          <p:nvCxnSpPr>
            <p:cNvPr id="111" name="AutoShape 112"/>
            <p:cNvCxnSpPr>
              <a:cxnSpLocks noChangeShapeType="1"/>
              <a:stCxn id="91" idx="2"/>
              <a:endCxn id="102" idx="0"/>
            </p:cNvCxnSpPr>
            <p:nvPr/>
          </p:nvCxnSpPr>
          <p:spPr bwMode="auto">
            <a:xfrm rot="16200000" flipH="1">
              <a:off x="1610" y="1575"/>
              <a:ext cx="354" cy="314"/>
            </a:xfrm>
            <a:prstGeom prst="bentConnector3">
              <a:avLst>
                <a:gd name="adj1" fmla="val 49843"/>
              </a:avLst>
            </a:prstGeom>
            <a:noFill/>
            <a:ln w="9525">
              <a:solidFill>
                <a:srgbClr val="072F67"/>
              </a:solidFill>
              <a:miter lim="800000"/>
              <a:headEnd/>
              <a:tailEnd/>
            </a:ln>
          </p:spPr>
        </p:cxnSp>
        <p:sp>
          <p:nvSpPr>
            <p:cNvPr id="112" name="Rectangle 113"/>
            <p:cNvSpPr>
              <a:spLocks noChangeArrowheads="1"/>
            </p:cNvSpPr>
            <p:nvPr/>
          </p:nvSpPr>
          <p:spPr bwMode="auto">
            <a:xfrm>
              <a:off x="2629" y="1100"/>
              <a:ext cx="557" cy="455"/>
            </a:xfrm>
            <a:prstGeom prst="rect">
              <a:avLst/>
            </a:prstGeom>
            <a:solidFill>
              <a:srgbClr val="81A5CD"/>
            </a:solidFill>
            <a:ln w="9525">
              <a:solidFill>
                <a:srgbClr val="072F67"/>
              </a:solidFill>
              <a:miter lim="800000"/>
              <a:headEnd/>
              <a:tailEnd/>
            </a:ln>
          </p:spPr>
          <p:txBody>
            <a:bodyPr wrap="none" anchor="ctr"/>
            <a:lstStyle/>
            <a:p>
              <a:endParaRPr lang="en-US" dirty="0"/>
            </a:p>
          </p:txBody>
        </p:sp>
        <p:sp>
          <p:nvSpPr>
            <p:cNvPr id="113" name="Oval 114"/>
            <p:cNvSpPr>
              <a:spLocks noChangeArrowheads="1"/>
            </p:cNvSpPr>
            <p:nvPr/>
          </p:nvSpPr>
          <p:spPr bwMode="auto">
            <a:xfrm>
              <a:off x="2383" y="1909"/>
              <a:ext cx="405" cy="405"/>
            </a:xfrm>
            <a:prstGeom prst="ellipse">
              <a:avLst/>
            </a:prstGeom>
            <a:solidFill>
              <a:srgbClr val="FFB547"/>
            </a:solidFill>
            <a:ln w="9525">
              <a:solidFill>
                <a:srgbClr val="072F67"/>
              </a:solidFill>
              <a:round/>
              <a:headEnd/>
              <a:tailEnd/>
            </a:ln>
          </p:spPr>
          <p:txBody>
            <a:bodyPr wrap="none" anchor="ctr"/>
            <a:lstStyle/>
            <a:p>
              <a:endParaRPr lang="en-US" dirty="0"/>
            </a:p>
          </p:txBody>
        </p:sp>
        <p:sp>
          <p:nvSpPr>
            <p:cNvPr id="114" name="Oval 115"/>
            <p:cNvSpPr>
              <a:spLocks noChangeArrowheads="1"/>
            </p:cNvSpPr>
            <p:nvPr/>
          </p:nvSpPr>
          <p:spPr bwMode="auto">
            <a:xfrm>
              <a:off x="2281" y="2668"/>
              <a:ext cx="254" cy="254"/>
            </a:xfrm>
            <a:prstGeom prst="ellipse">
              <a:avLst/>
            </a:prstGeom>
            <a:solidFill>
              <a:srgbClr val="FFDCB9"/>
            </a:solidFill>
            <a:ln w="9525">
              <a:solidFill>
                <a:srgbClr val="072F67"/>
              </a:solidFill>
              <a:round/>
              <a:headEnd/>
              <a:tailEnd/>
            </a:ln>
          </p:spPr>
          <p:txBody>
            <a:bodyPr wrap="none" anchor="ctr"/>
            <a:lstStyle/>
            <a:p>
              <a:endParaRPr lang="en-US" dirty="0"/>
            </a:p>
          </p:txBody>
        </p:sp>
        <p:sp>
          <p:nvSpPr>
            <p:cNvPr id="115" name="Text Box 116"/>
            <p:cNvSpPr txBox="1">
              <a:spLocks noChangeArrowheads="1"/>
            </p:cNvSpPr>
            <p:nvPr/>
          </p:nvSpPr>
          <p:spPr bwMode="auto">
            <a:xfrm>
              <a:off x="2256" y="3225"/>
              <a:ext cx="303" cy="227"/>
            </a:xfrm>
            <a:prstGeom prst="rect">
              <a:avLst/>
            </a:prstGeom>
            <a:noFill/>
            <a:ln w="9525">
              <a:noFill/>
              <a:miter lim="800000"/>
              <a:headEnd/>
              <a:tailEnd/>
            </a:ln>
          </p:spPr>
          <p:txBody>
            <a:bodyPr>
              <a:spAutoFit/>
            </a:bodyPr>
            <a:lstStyle/>
            <a:p>
              <a:pPr algn="ctr">
                <a:spcBef>
                  <a:spcPct val="50000"/>
                </a:spcBef>
              </a:pPr>
              <a:r>
                <a:rPr lang="en-US" sz="2000" b="1" dirty="0">
                  <a:solidFill>
                    <a:srgbClr val="072F67"/>
                  </a:solidFill>
                  <a:latin typeface="Arial" charset="0"/>
                </a:rPr>
                <a:t>$</a:t>
              </a:r>
              <a:endParaRPr lang="en-AU" sz="2000" b="1" dirty="0">
                <a:solidFill>
                  <a:srgbClr val="072F67"/>
                </a:solidFill>
                <a:latin typeface="Arial" charset="0"/>
              </a:endParaRPr>
            </a:p>
          </p:txBody>
        </p:sp>
        <p:cxnSp>
          <p:nvCxnSpPr>
            <p:cNvPr id="116" name="AutoShape 117"/>
            <p:cNvCxnSpPr>
              <a:cxnSpLocks noChangeShapeType="1"/>
              <a:stCxn id="112" idx="2"/>
              <a:endCxn id="113" idx="0"/>
            </p:cNvCxnSpPr>
            <p:nvPr/>
          </p:nvCxnSpPr>
          <p:spPr bwMode="auto">
            <a:xfrm rot="5400000">
              <a:off x="2570" y="1571"/>
              <a:ext cx="354" cy="322"/>
            </a:xfrm>
            <a:prstGeom prst="bentConnector3">
              <a:avLst>
                <a:gd name="adj1" fmla="val 49843"/>
              </a:avLst>
            </a:prstGeom>
            <a:noFill/>
            <a:ln w="9525">
              <a:solidFill>
                <a:srgbClr val="072F67"/>
              </a:solidFill>
              <a:miter lim="800000"/>
              <a:headEnd/>
              <a:tailEnd/>
            </a:ln>
          </p:spPr>
        </p:cxnSp>
        <p:cxnSp>
          <p:nvCxnSpPr>
            <p:cNvPr id="117" name="AutoShape 118"/>
            <p:cNvCxnSpPr>
              <a:cxnSpLocks noChangeShapeType="1"/>
              <a:stCxn id="113" idx="4"/>
              <a:endCxn id="114" idx="0"/>
            </p:cNvCxnSpPr>
            <p:nvPr/>
          </p:nvCxnSpPr>
          <p:spPr bwMode="auto">
            <a:xfrm rot="5400000">
              <a:off x="2320" y="2402"/>
              <a:ext cx="354" cy="178"/>
            </a:xfrm>
            <a:prstGeom prst="bentConnector3">
              <a:avLst>
                <a:gd name="adj1" fmla="val 49685"/>
              </a:avLst>
            </a:prstGeom>
            <a:noFill/>
            <a:ln w="9525">
              <a:solidFill>
                <a:srgbClr val="072F67"/>
              </a:solidFill>
              <a:miter lim="800000"/>
              <a:headEnd/>
              <a:tailEnd/>
            </a:ln>
          </p:spPr>
        </p:cxnSp>
        <p:sp>
          <p:nvSpPr>
            <p:cNvPr id="118" name="Oval 119"/>
            <p:cNvSpPr>
              <a:spLocks noChangeArrowheads="1"/>
            </p:cNvSpPr>
            <p:nvPr/>
          </p:nvSpPr>
          <p:spPr bwMode="auto">
            <a:xfrm>
              <a:off x="2585" y="2668"/>
              <a:ext cx="253" cy="254"/>
            </a:xfrm>
            <a:prstGeom prst="ellipse">
              <a:avLst/>
            </a:prstGeom>
            <a:solidFill>
              <a:srgbClr val="FFDCB9"/>
            </a:solidFill>
            <a:ln w="9525">
              <a:solidFill>
                <a:srgbClr val="072F67"/>
              </a:solidFill>
              <a:round/>
              <a:headEnd/>
              <a:tailEnd/>
            </a:ln>
          </p:spPr>
          <p:txBody>
            <a:bodyPr wrap="none" anchor="ctr"/>
            <a:lstStyle/>
            <a:p>
              <a:endParaRPr lang="en-US" dirty="0"/>
            </a:p>
          </p:txBody>
        </p:sp>
        <p:cxnSp>
          <p:nvCxnSpPr>
            <p:cNvPr id="119" name="AutoShape 120"/>
            <p:cNvCxnSpPr>
              <a:cxnSpLocks noChangeShapeType="1"/>
              <a:stCxn id="113" idx="4"/>
              <a:endCxn id="118" idx="0"/>
            </p:cNvCxnSpPr>
            <p:nvPr/>
          </p:nvCxnSpPr>
          <p:spPr bwMode="auto">
            <a:xfrm rot="16200000" flipH="1">
              <a:off x="2472" y="2428"/>
              <a:ext cx="354" cy="126"/>
            </a:xfrm>
            <a:prstGeom prst="bentConnector3">
              <a:avLst>
                <a:gd name="adj1" fmla="val 49685"/>
              </a:avLst>
            </a:prstGeom>
            <a:noFill/>
            <a:ln w="9525">
              <a:solidFill>
                <a:srgbClr val="072F67"/>
              </a:solidFill>
              <a:miter lim="800000"/>
              <a:headEnd/>
              <a:tailEnd/>
            </a:ln>
          </p:spPr>
        </p:cxnSp>
        <p:cxnSp>
          <p:nvCxnSpPr>
            <p:cNvPr id="120" name="AutoShape 121"/>
            <p:cNvCxnSpPr>
              <a:cxnSpLocks noChangeShapeType="1"/>
              <a:stCxn id="114" idx="4"/>
              <a:endCxn id="115" idx="0"/>
            </p:cNvCxnSpPr>
            <p:nvPr/>
          </p:nvCxnSpPr>
          <p:spPr bwMode="auto">
            <a:xfrm rot="5400000">
              <a:off x="2256" y="3074"/>
              <a:ext cx="303" cy="0"/>
            </a:xfrm>
            <a:prstGeom prst="straightConnector1">
              <a:avLst/>
            </a:prstGeom>
            <a:noFill/>
            <a:ln w="9525">
              <a:solidFill>
                <a:srgbClr val="072F67"/>
              </a:solidFill>
              <a:round/>
              <a:headEnd/>
              <a:tailEnd/>
            </a:ln>
          </p:spPr>
        </p:cxnSp>
        <p:sp>
          <p:nvSpPr>
            <p:cNvPr id="121" name="Text Box 122"/>
            <p:cNvSpPr txBox="1">
              <a:spLocks noChangeArrowheads="1"/>
            </p:cNvSpPr>
            <p:nvPr/>
          </p:nvSpPr>
          <p:spPr bwMode="auto">
            <a:xfrm>
              <a:off x="2557" y="3225"/>
              <a:ext cx="303" cy="227"/>
            </a:xfrm>
            <a:prstGeom prst="rect">
              <a:avLst/>
            </a:prstGeom>
            <a:noFill/>
            <a:ln w="9525">
              <a:noFill/>
              <a:miter lim="800000"/>
              <a:headEnd/>
              <a:tailEnd/>
            </a:ln>
          </p:spPr>
          <p:txBody>
            <a:bodyPr>
              <a:spAutoFit/>
            </a:bodyPr>
            <a:lstStyle/>
            <a:p>
              <a:pPr algn="ctr">
                <a:spcBef>
                  <a:spcPct val="50000"/>
                </a:spcBef>
              </a:pPr>
              <a:r>
                <a:rPr lang="en-US" sz="2000" b="1" dirty="0">
                  <a:solidFill>
                    <a:srgbClr val="072F67"/>
                  </a:solidFill>
                  <a:latin typeface="Arial" charset="0"/>
                </a:rPr>
                <a:t>$</a:t>
              </a:r>
              <a:endParaRPr lang="en-AU" sz="2000" b="1" dirty="0">
                <a:solidFill>
                  <a:srgbClr val="072F67"/>
                </a:solidFill>
                <a:latin typeface="Arial" charset="0"/>
              </a:endParaRPr>
            </a:p>
          </p:txBody>
        </p:sp>
        <p:cxnSp>
          <p:nvCxnSpPr>
            <p:cNvPr id="122" name="AutoShape 123"/>
            <p:cNvCxnSpPr>
              <a:cxnSpLocks noChangeShapeType="1"/>
              <a:stCxn id="118" idx="4"/>
              <a:endCxn id="121" idx="0"/>
            </p:cNvCxnSpPr>
            <p:nvPr/>
          </p:nvCxnSpPr>
          <p:spPr bwMode="auto">
            <a:xfrm flipH="1">
              <a:off x="2709" y="2922"/>
              <a:ext cx="3" cy="303"/>
            </a:xfrm>
            <a:prstGeom prst="straightConnector1">
              <a:avLst/>
            </a:prstGeom>
            <a:noFill/>
            <a:ln w="9525">
              <a:solidFill>
                <a:srgbClr val="072F67"/>
              </a:solidFill>
              <a:round/>
              <a:headEnd/>
              <a:tailEnd/>
            </a:ln>
          </p:spPr>
        </p:cxnSp>
        <p:sp>
          <p:nvSpPr>
            <p:cNvPr id="123" name="Oval 124"/>
            <p:cNvSpPr>
              <a:spLocks noChangeArrowheads="1"/>
            </p:cNvSpPr>
            <p:nvPr/>
          </p:nvSpPr>
          <p:spPr bwMode="auto">
            <a:xfrm>
              <a:off x="3019" y="1909"/>
              <a:ext cx="404" cy="405"/>
            </a:xfrm>
            <a:prstGeom prst="ellipse">
              <a:avLst/>
            </a:prstGeom>
            <a:solidFill>
              <a:srgbClr val="FFB547"/>
            </a:solidFill>
            <a:ln w="9525">
              <a:solidFill>
                <a:srgbClr val="072F67"/>
              </a:solidFill>
              <a:round/>
              <a:headEnd/>
              <a:tailEnd/>
            </a:ln>
          </p:spPr>
          <p:txBody>
            <a:bodyPr wrap="none" anchor="ctr"/>
            <a:lstStyle/>
            <a:p>
              <a:endParaRPr lang="en-US" dirty="0"/>
            </a:p>
          </p:txBody>
        </p:sp>
        <p:sp>
          <p:nvSpPr>
            <p:cNvPr id="124" name="Oval 125"/>
            <p:cNvSpPr>
              <a:spLocks noChangeArrowheads="1"/>
            </p:cNvSpPr>
            <p:nvPr/>
          </p:nvSpPr>
          <p:spPr bwMode="auto">
            <a:xfrm>
              <a:off x="2917" y="2668"/>
              <a:ext cx="253" cy="254"/>
            </a:xfrm>
            <a:prstGeom prst="ellipse">
              <a:avLst/>
            </a:prstGeom>
            <a:solidFill>
              <a:srgbClr val="FFDCB9"/>
            </a:solidFill>
            <a:ln w="9525">
              <a:solidFill>
                <a:srgbClr val="072F67"/>
              </a:solidFill>
              <a:round/>
              <a:headEnd/>
              <a:tailEnd/>
            </a:ln>
          </p:spPr>
          <p:txBody>
            <a:bodyPr wrap="none" anchor="ctr"/>
            <a:lstStyle/>
            <a:p>
              <a:endParaRPr lang="en-US" dirty="0"/>
            </a:p>
          </p:txBody>
        </p:sp>
        <p:sp>
          <p:nvSpPr>
            <p:cNvPr id="125" name="Text Box 126"/>
            <p:cNvSpPr txBox="1">
              <a:spLocks noChangeArrowheads="1"/>
            </p:cNvSpPr>
            <p:nvPr/>
          </p:nvSpPr>
          <p:spPr bwMode="auto">
            <a:xfrm>
              <a:off x="2892" y="3225"/>
              <a:ext cx="303" cy="227"/>
            </a:xfrm>
            <a:prstGeom prst="rect">
              <a:avLst/>
            </a:prstGeom>
            <a:noFill/>
            <a:ln w="9525">
              <a:noFill/>
              <a:miter lim="800000"/>
              <a:headEnd/>
              <a:tailEnd/>
            </a:ln>
          </p:spPr>
          <p:txBody>
            <a:bodyPr>
              <a:spAutoFit/>
            </a:bodyPr>
            <a:lstStyle/>
            <a:p>
              <a:pPr algn="ctr">
                <a:spcBef>
                  <a:spcPct val="50000"/>
                </a:spcBef>
              </a:pPr>
              <a:r>
                <a:rPr lang="en-US" sz="2000" b="1" dirty="0">
                  <a:solidFill>
                    <a:srgbClr val="072F67"/>
                  </a:solidFill>
                  <a:latin typeface="Arial" charset="0"/>
                </a:rPr>
                <a:t>$</a:t>
              </a:r>
              <a:endParaRPr lang="en-AU" sz="2000" b="1" dirty="0">
                <a:solidFill>
                  <a:srgbClr val="072F67"/>
                </a:solidFill>
                <a:latin typeface="Arial" charset="0"/>
              </a:endParaRPr>
            </a:p>
          </p:txBody>
        </p:sp>
        <p:cxnSp>
          <p:nvCxnSpPr>
            <p:cNvPr id="126" name="AutoShape 127"/>
            <p:cNvCxnSpPr>
              <a:cxnSpLocks noChangeShapeType="1"/>
              <a:stCxn id="123" idx="4"/>
              <a:endCxn id="124" idx="0"/>
            </p:cNvCxnSpPr>
            <p:nvPr/>
          </p:nvCxnSpPr>
          <p:spPr bwMode="auto">
            <a:xfrm rot="5400000">
              <a:off x="2956" y="2402"/>
              <a:ext cx="354" cy="178"/>
            </a:xfrm>
            <a:prstGeom prst="bentConnector3">
              <a:avLst>
                <a:gd name="adj1" fmla="val 49685"/>
              </a:avLst>
            </a:prstGeom>
            <a:noFill/>
            <a:ln w="9525">
              <a:solidFill>
                <a:srgbClr val="072F67"/>
              </a:solidFill>
              <a:miter lim="800000"/>
              <a:headEnd/>
              <a:tailEnd/>
            </a:ln>
          </p:spPr>
        </p:cxnSp>
        <p:sp>
          <p:nvSpPr>
            <p:cNvPr id="127" name="Oval 128"/>
            <p:cNvSpPr>
              <a:spLocks noChangeArrowheads="1"/>
            </p:cNvSpPr>
            <p:nvPr/>
          </p:nvSpPr>
          <p:spPr bwMode="auto">
            <a:xfrm>
              <a:off x="3220" y="2668"/>
              <a:ext cx="254" cy="254"/>
            </a:xfrm>
            <a:prstGeom prst="ellipse">
              <a:avLst/>
            </a:prstGeom>
            <a:solidFill>
              <a:srgbClr val="FFDCB9"/>
            </a:solidFill>
            <a:ln w="9525">
              <a:solidFill>
                <a:srgbClr val="072F67"/>
              </a:solidFill>
              <a:round/>
              <a:headEnd/>
              <a:tailEnd/>
            </a:ln>
          </p:spPr>
          <p:txBody>
            <a:bodyPr wrap="none" anchor="ctr"/>
            <a:lstStyle/>
            <a:p>
              <a:endParaRPr lang="en-US" dirty="0"/>
            </a:p>
          </p:txBody>
        </p:sp>
        <p:cxnSp>
          <p:nvCxnSpPr>
            <p:cNvPr id="128" name="AutoShape 129"/>
            <p:cNvCxnSpPr>
              <a:cxnSpLocks noChangeShapeType="1"/>
              <a:stCxn id="123" idx="4"/>
              <a:endCxn id="127" idx="0"/>
            </p:cNvCxnSpPr>
            <p:nvPr/>
          </p:nvCxnSpPr>
          <p:spPr bwMode="auto">
            <a:xfrm rot="16200000" flipH="1">
              <a:off x="3108" y="2428"/>
              <a:ext cx="354" cy="126"/>
            </a:xfrm>
            <a:prstGeom prst="bentConnector3">
              <a:avLst>
                <a:gd name="adj1" fmla="val 49685"/>
              </a:avLst>
            </a:prstGeom>
            <a:noFill/>
            <a:ln w="9525">
              <a:solidFill>
                <a:srgbClr val="072F67"/>
              </a:solidFill>
              <a:miter lim="800000"/>
              <a:headEnd/>
              <a:tailEnd/>
            </a:ln>
          </p:spPr>
        </p:cxnSp>
        <p:cxnSp>
          <p:nvCxnSpPr>
            <p:cNvPr id="129" name="AutoShape 130"/>
            <p:cNvCxnSpPr>
              <a:cxnSpLocks noChangeShapeType="1"/>
              <a:stCxn id="124" idx="4"/>
              <a:endCxn id="125" idx="0"/>
            </p:cNvCxnSpPr>
            <p:nvPr/>
          </p:nvCxnSpPr>
          <p:spPr bwMode="auto">
            <a:xfrm rot="5400000">
              <a:off x="2892" y="3074"/>
              <a:ext cx="303" cy="0"/>
            </a:xfrm>
            <a:prstGeom prst="straightConnector1">
              <a:avLst/>
            </a:prstGeom>
            <a:noFill/>
            <a:ln w="9525">
              <a:solidFill>
                <a:srgbClr val="072F67"/>
              </a:solidFill>
              <a:round/>
              <a:headEnd/>
              <a:tailEnd/>
            </a:ln>
          </p:spPr>
        </p:cxnSp>
        <p:sp>
          <p:nvSpPr>
            <p:cNvPr id="130" name="Text Box 131"/>
            <p:cNvSpPr txBox="1">
              <a:spLocks noChangeArrowheads="1"/>
            </p:cNvSpPr>
            <p:nvPr/>
          </p:nvSpPr>
          <p:spPr bwMode="auto">
            <a:xfrm>
              <a:off x="3193" y="3225"/>
              <a:ext cx="303" cy="227"/>
            </a:xfrm>
            <a:prstGeom prst="rect">
              <a:avLst/>
            </a:prstGeom>
            <a:noFill/>
            <a:ln w="9525">
              <a:noFill/>
              <a:miter lim="800000"/>
              <a:headEnd/>
              <a:tailEnd/>
            </a:ln>
          </p:spPr>
          <p:txBody>
            <a:bodyPr>
              <a:spAutoFit/>
            </a:bodyPr>
            <a:lstStyle/>
            <a:p>
              <a:pPr algn="ctr">
                <a:spcBef>
                  <a:spcPct val="50000"/>
                </a:spcBef>
              </a:pPr>
              <a:r>
                <a:rPr lang="en-US" sz="2000" b="1" dirty="0">
                  <a:solidFill>
                    <a:srgbClr val="072F67"/>
                  </a:solidFill>
                  <a:latin typeface="Arial" charset="0"/>
                </a:rPr>
                <a:t>$</a:t>
              </a:r>
              <a:endParaRPr lang="en-AU" sz="2000" b="1" dirty="0">
                <a:solidFill>
                  <a:srgbClr val="072F67"/>
                </a:solidFill>
                <a:latin typeface="Arial" charset="0"/>
              </a:endParaRPr>
            </a:p>
          </p:txBody>
        </p:sp>
        <p:cxnSp>
          <p:nvCxnSpPr>
            <p:cNvPr id="131" name="AutoShape 132"/>
            <p:cNvCxnSpPr>
              <a:cxnSpLocks noChangeShapeType="1"/>
              <a:stCxn id="127" idx="4"/>
              <a:endCxn id="130" idx="0"/>
            </p:cNvCxnSpPr>
            <p:nvPr/>
          </p:nvCxnSpPr>
          <p:spPr bwMode="auto">
            <a:xfrm flipH="1">
              <a:off x="3344" y="2922"/>
              <a:ext cx="4" cy="303"/>
            </a:xfrm>
            <a:prstGeom prst="straightConnector1">
              <a:avLst/>
            </a:prstGeom>
            <a:noFill/>
            <a:ln w="9525">
              <a:solidFill>
                <a:srgbClr val="072F67"/>
              </a:solidFill>
              <a:round/>
              <a:headEnd/>
              <a:tailEnd/>
            </a:ln>
          </p:spPr>
        </p:cxnSp>
        <p:cxnSp>
          <p:nvCxnSpPr>
            <p:cNvPr id="132" name="AutoShape 133"/>
            <p:cNvCxnSpPr>
              <a:cxnSpLocks noChangeShapeType="1"/>
              <a:stCxn id="112" idx="2"/>
              <a:endCxn id="123" idx="0"/>
            </p:cNvCxnSpPr>
            <p:nvPr/>
          </p:nvCxnSpPr>
          <p:spPr bwMode="auto">
            <a:xfrm rot="16200000" flipH="1">
              <a:off x="2888" y="1575"/>
              <a:ext cx="354" cy="314"/>
            </a:xfrm>
            <a:prstGeom prst="bentConnector3">
              <a:avLst>
                <a:gd name="adj1" fmla="val 49843"/>
              </a:avLst>
            </a:prstGeom>
            <a:noFill/>
            <a:ln w="9525">
              <a:solidFill>
                <a:srgbClr val="072F67"/>
              </a:solidFill>
              <a:miter lim="800000"/>
              <a:headEnd/>
              <a:tailEnd/>
            </a:ln>
          </p:spPr>
        </p:cxnSp>
        <p:sp>
          <p:nvSpPr>
            <p:cNvPr id="133" name="Rectangle 134"/>
            <p:cNvSpPr>
              <a:spLocks noChangeArrowheads="1"/>
            </p:cNvSpPr>
            <p:nvPr/>
          </p:nvSpPr>
          <p:spPr bwMode="auto">
            <a:xfrm>
              <a:off x="3866" y="1100"/>
              <a:ext cx="557" cy="455"/>
            </a:xfrm>
            <a:prstGeom prst="rect">
              <a:avLst/>
            </a:prstGeom>
            <a:solidFill>
              <a:srgbClr val="81A5CD"/>
            </a:solidFill>
            <a:ln w="9525">
              <a:solidFill>
                <a:srgbClr val="072F67"/>
              </a:solidFill>
              <a:miter lim="800000"/>
              <a:headEnd/>
              <a:tailEnd/>
            </a:ln>
          </p:spPr>
          <p:txBody>
            <a:bodyPr wrap="none" anchor="ctr"/>
            <a:lstStyle/>
            <a:p>
              <a:endParaRPr lang="en-US" dirty="0"/>
            </a:p>
          </p:txBody>
        </p:sp>
        <p:sp>
          <p:nvSpPr>
            <p:cNvPr id="134" name="Oval 135"/>
            <p:cNvSpPr>
              <a:spLocks noChangeArrowheads="1"/>
            </p:cNvSpPr>
            <p:nvPr/>
          </p:nvSpPr>
          <p:spPr bwMode="auto">
            <a:xfrm>
              <a:off x="3620" y="1909"/>
              <a:ext cx="405" cy="405"/>
            </a:xfrm>
            <a:prstGeom prst="ellipse">
              <a:avLst/>
            </a:prstGeom>
            <a:solidFill>
              <a:srgbClr val="FFB547"/>
            </a:solidFill>
            <a:ln w="9525">
              <a:solidFill>
                <a:srgbClr val="072F67"/>
              </a:solidFill>
              <a:round/>
              <a:headEnd/>
              <a:tailEnd/>
            </a:ln>
          </p:spPr>
          <p:txBody>
            <a:bodyPr wrap="none" anchor="ctr"/>
            <a:lstStyle/>
            <a:p>
              <a:endParaRPr lang="en-US" dirty="0"/>
            </a:p>
          </p:txBody>
        </p:sp>
        <p:sp>
          <p:nvSpPr>
            <p:cNvPr id="135" name="Oval 136"/>
            <p:cNvSpPr>
              <a:spLocks noChangeArrowheads="1"/>
            </p:cNvSpPr>
            <p:nvPr/>
          </p:nvSpPr>
          <p:spPr bwMode="auto">
            <a:xfrm>
              <a:off x="3518" y="2668"/>
              <a:ext cx="254" cy="254"/>
            </a:xfrm>
            <a:prstGeom prst="ellipse">
              <a:avLst/>
            </a:prstGeom>
            <a:solidFill>
              <a:srgbClr val="FFDCB9"/>
            </a:solidFill>
            <a:ln w="9525">
              <a:solidFill>
                <a:srgbClr val="072F67"/>
              </a:solidFill>
              <a:round/>
              <a:headEnd/>
              <a:tailEnd/>
            </a:ln>
          </p:spPr>
          <p:txBody>
            <a:bodyPr wrap="none" anchor="ctr"/>
            <a:lstStyle/>
            <a:p>
              <a:endParaRPr lang="en-US" dirty="0"/>
            </a:p>
          </p:txBody>
        </p:sp>
        <p:sp>
          <p:nvSpPr>
            <p:cNvPr id="136" name="Text Box 137"/>
            <p:cNvSpPr txBox="1">
              <a:spLocks noChangeArrowheads="1"/>
            </p:cNvSpPr>
            <p:nvPr/>
          </p:nvSpPr>
          <p:spPr bwMode="auto">
            <a:xfrm>
              <a:off x="3493" y="3225"/>
              <a:ext cx="303" cy="227"/>
            </a:xfrm>
            <a:prstGeom prst="rect">
              <a:avLst/>
            </a:prstGeom>
            <a:noFill/>
            <a:ln w="9525">
              <a:noFill/>
              <a:miter lim="800000"/>
              <a:headEnd/>
              <a:tailEnd/>
            </a:ln>
          </p:spPr>
          <p:txBody>
            <a:bodyPr>
              <a:spAutoFit/>
            </a:bodyPr>
            <a:lstStyle/>
            <a:p>
              <a:pPr algn="ctr">
                <a:spcBef>
                  <a:spcPct val="50000"/>
                </a:spcBef>
              </a:pPr>
              <a:r>
                <a:rPr lang="en-US" sz="2000" b="1" dirty="0">
                  <a:solidFill>
                    <a:srgbClr val="072F67"/>
                  </a:solidFill>
                  <a:latin typeface="Arial" charset="0"/>
                </a:rPr>
                <a:t>$</a:t>
              </a:r>
              <a:endParaRPr lang="en-AU" sz="2000" b="1" dirty="0">
                <a:solidFill>
                  <a:srgbClr val="072F67"/>
                </a:solidFill>
                <a:latin typeface="Arial" charset="0"/>
              </a:endParaRPr>
            </a:p>
          </p:txBody>
        </p:sp>
        <p:cxnSp>
          <p:nvCxnSpPr>
            <p:cNvPr id="137" name="AutoShape 138"/>
            <p:cNvCxnSpPr>
              <a:cxnSpLocks noChangeShapeType="1"/>
              <a:stCxn id="133" idx="2"/>
              <a:endCxn id="134" idx="0"/>
            </p:cNvCxnSpPr>
            <p:nvPr/>
          </p:nvCxnSpPr>
          <p:spPr bwMode="auto">
            <a:xfrm rot="5400000">
              <a:off x="3807" y="1571"/>
              <a:ext cx="354" cy="322"/>
            </a:xfrm>
            <a:prstGeom prst="bentConnector3">
              <a:avLst>
                <a:gd name="adj1" fmla="val 49843"/>
              </a:avLst>
            </a:prstGeom>
            <a:noFill/>
            <a:ln w="9525">
              <a:solidFill>
                <a:srgbClr val="072F67"/>
              </a:solidFill>
              <a:miter lim="800000"/>
              <a:headEnd/>
              <a:tailEnd/>
            </a:ln>
          </p:spPr>
        </p:cxnSp>
        <p:cxnSp>
          <p:nvCxnSpPr>
            <p:cNvPr id="138" name="AutoShape 139"/>
            <p:cNvCxnSpPr>
              <a:cxnSpLocks noChangeShapeType="1"/>
              <a:stCxn id="134" idx="4"/>
              <a:endCxn id="135" idx="0"/>
            </p:cNvCxnSpPr>
            <p:nvPr/>
          </p:nvCxnSpPr>
          <p:spPr bwMode="auto">
            <a:xfrm rot="5400000">
              <a:off x="3557" y="2402"/>
              <a:ext cx="354" cy="178"/>
            </a:xfrm>
            <a:prstGeom prst="bentConnector3">
              <a:avLst>
                <a:gd name="adj1" fmla="val 49685"/>
              </a:avLst>
            </a:prstGeom>
            <a:noFill/>
            <a:ln w="9525">
              <a:solidFill>
                <a:srgbClr val="072F67"/>
              </a:solidFill>
              <a:miter lim="800000"/>
              <a:headEnd/>
              <a:tailEnd/>
            </a:ln>
          </p:spPr>
        </p:cxnSp>
        <p:sp>
          <p:nvSpPr>
            <p:cNvPr id="139" name="Oval 140"/>
            <p:cNvSpPr>
              <a:spLocks noChangeArrowheads="1"/>
            </p:cNvSpPr>
            <p:nvPr/>
          </p:nvSpPr>
          <p:spPr bwMode="auto">
            <a:xfrm>
              <a:off x="3822" y="2668"/>
              <a:ext cx="253" cy="254"/>
            </a:xfrm>
            <a:prstGeom prst="ellipse">
              <a:avLst/>
            </a:prstGeom>
            <a:solidFill>
              <a:srgbClr val="FFDCB9"/>
            </a:solidFill>
            <a:ln w="9525">
              <a:solidFill>
                <a:srgbClr val="072F67"/>
              </a:solidFill>
              <a:round/>
              <a:headEnd/>
              <a:tailEnd/>
            </a:ln>
          </p:spPr>
          <p:txBody>
            <a:bodyPr wrap="none" anchor="ctr"/>
            <a:lstStyle/>
            <a:p>
              <a:endParaRPr lang="en-US" dirty="0"/>
            </a:p>
          </p:txBody>
        </p:sp>
        <p:cxnSp>
          <p:nvCxnSpPr>
            <p:cNvPr id="140" name="AutoShape 141"/>
            <p:cNvCxnSpPr>
              <a:cxnSpLocks noChangeShapeType="1"/>
              <a:stCxn id="134" idx="4"/>
              <a:endCxn id="139" idx="0"/>
            </p:cNvCxnSpPr>
            <p:nvPr/>
          </p:nvCxnSpPr>
          <p:spPr bwMode="auto">
            <a:xfrm rot="16200000" flipH="1">
              <a:off x="3709" y="2428"/>
              <a:ext cx="354" cy="126"/>
            </a:xfrm>
            <a:prstGeom prst="bentConnector3">
              <a:avLst>
                <a:gd name="adj1" fmla="val 49685"/>
              </a:avLst>
            </a:prstGeom>
            <a:noFill/>
            <a:ln w="9525">
              <a:solidFill>
                <a:srgbClr val="072F67"/>
              </a:solidFill>
              <a:miter lim="800000"/>
              <a:headEnd/>
              <a:tailEnd/>
            </a:ln>
          </p:spPr>
        </p:cxnSp>
        <p:cxnSp>
          <p:nvCxnSpPr>
            <p:cNvPr id="141" name="AutoShape 142"/>
            <p:cNvCxnSpPr>
              <a:cxnSpLocks noChangeShapeType="1"/>
              <a:stCxn id="135" idx="4"/>
              <a:endCxn id="136" idx="0"/>
            </p:cNvCxnSpPr>
            <p:nvPr/>
          </p:nvCxnSpPr>
          <p:spPr bwMode="auto">
            <a:xfrm rot="5400000">
              <a:off x="3493" y="3074"/>
              <a:ext cx="303" cy="0"/>
            </a:xfrm>
            <a:prstGeom prst="straightConnector1">
              <a:avLst/>
            </a:prstGeom>
            <a:noFill/>
            <a:ln w="9525">
              <a:solidFill>
                <a:srgbClr val="072F67"/>
              </a:solidFill>
              <a:round/>
              <a:headEnd/>
              <a:tailEnd/>
            </a:ln>
          </p:spPr>
        </p:cxnSp>
        <p:sp>
          <p:nvSpPr>
            <p:cNvPr id="142" name="Text Box 143"/>
            <p:cNvSpPr txBox="1">
              <a:spLocks noChangeArrowheads="1"/>
            </p:cNvSpPr>
            <p:nvPr/>
          </p:nvSpPr>
          <p:spPr bwMode="auto">
            <a:xfrm>
              <a:off x="3794" y="3225"/>
              <a:ext cx="303" cy="227"/>
            </a:xfrm>
            <a:prstGeom prst="rect">
              <a:avLst/>
            </a:prstGeom>
            <a:noFill/>
            <a:ln w="9525">
              <a:noFill/>
              <a:miter lim="800000"/>
              <a:headEnd/>
              <a:tailEnd/>
            </a:ln>
          </p:spPr>
          <p:txBody>
            <a:bodyPr>
              <a:spAutoFit/>
            </a:bodyPr>
            <a:lstStyle/>
            <a:p>
              <a:pPr algn="ctr">
                <a:spcBef>
                  <a:spcPct val="50000"/>
                </a:spcBef>
              </a:pPr>
              <a:r>
                <a:rPr lang="en-US" sz="2000" b="1" dirty="0">
                  <a:solidFill>
                    <a:srgbClr val="072F67"/>
                  </a:solidFill>
                  <a:latin typeface="Arial" charset="0"/>
                </a:rPr>
                <a:t>$</a:t>
              </a:r>
              <a:endParaRPr lang="en-AU" sz="2000" b="1" dirty="0">
                <a:solidFill>
                  <a:srgbClr val="072F67"/>
                </a:solidFill>
                <a:latin typeface="Arial" charset="0"/>
              </a:endParaRPr>
            </a:p>
          </p:txBody>
        </p:sp>
        <p:cxnSp>
          <p:nvCxnSpPr>
            <p:cNvPr id="143" name="AutoShape 144"/>
            <p:cNvCxnSpPr>
              <a:cxnSpLocks noChangeShapeType="1"/>
              <a:stCxn id="139" idx="4"/>
              <a:endCxn id="142" idx="0"/>
            </p:cNvCxnSpPr>
            <p:nvPr/>
          </p:nvCxnSpPr>
          <p:spPr bwMode="auto">
            <a:xfrm flipH="1">
              <a:off x="3946" y="2922"/>
              <a:ext cx="3" cy="303"/>
            </a:xfrm>
            <a:prstGeom prst="straightConnector1">
              <a:avLst/>
            </a:prstGeom>
            <a:noFill/>
            <a:ln w="9525">
              <a:solidFill>
                <a:srgbClr val="072F67"/>
              </a:solidFill>
              <a:round/>
              <a:headEnd/>
              <a:tailEnd/>
            </a:ln>
          </p:spPr>
        </p:cxnSp>
        <p:sp>
          <p:nvSpPr>
            <p:cNvPr id="144" name="Oval 145"/>
            <p:cNvSpPr>
              <a:spLocks noChangeArrowheads="1"/>
            </p:cNvSpPr>
            <p:nvPr/>
          </p:nvSpPr>
          <p:spPr bwMode="auto">
            <a:xfrm>
              <a:off x="4256" y="1909"/>
              <a:ext cx="404" cy="405"/>
            </a:xfrm>
            <a:prstGeom prst="ellipse">
              <a:avLst/>
            </a:prstGeom>
            <a:solidFill>
              <a:srgbClr val="FFB547"/>
            </a:solidFill>
            <a:ln w="9525">
              <a:solidFill>
                <a:srgbClr val="072F67"/>
              </a:solidFill>
              <a:round/>
              <a:headEnd/>
              <a:tailEnd/>
            </a:ln>
          </p:spPr>
          <p:txBody>
            <a:bodyPr wrap="none" anchor="ctr"/>
            <a:lstStyle/>
            <a:p>
              <a:endParaRPr lang="en-US" dirty="0"/>
            </a:p>
          </p:txBody>
        </p:sp>
        <p:sp>
          <p:nvSpPr>
            <p:cNvPr id="145" name="Oval 146"/>
            <p:cNvSpPr>
              <a:spLocks noChangeArrowheads="1"/>
            </p:cNvSpPr>
            <p:nvPr/>
          </p:nvSpPr>
          <p:spPr bwMode="auto">
            <a:xfrm>
              <a:off x="4154" y="2668"/>
              <a:ext cx="253" cy="254"/>
            </a:xfrm>
            <a:prstGeom prst="ellipse">
              <a:avLst/>
            </a:prstGeom>
            <a:solidFill>
              <a:srgbClr val="FFDCB9"/>
            </a:solidFill>
            <a:ln w="9525">
              <a:solidFill>
                <a:srgbClr val="072F67"/>
              </a:solidFill>
              <a:round/>
              <a:headEnd/>
              <a:tailEnd/>
            </a:ln>
          </p:spPr>
          <p:txBody>
            <a:bodyPr wrap="none" anchor="ctr"/>
            <a:lstStyle/>
            <a:p>
              <a:endParaRPr lang="en-US" dirty="0"/>
            </a:p>
          </p:txBody>
        </p:sp>
        <p:sp>
          <p:nvSpPr>
            <p:cNvPr id="146" name="Text Box 147"/>
            <p:cNvSpPr txBox="1">
              <a:spLocks noChangeArrowheads="1"/>
            </p:cNvSpPr>
            <p:nvPr/>
          </p:nvSpPr>
          <p:spPr bwMode="auto">
            <a:xfrm>
              <a:off x="4129" y="3225"/>
              <a:ext cx="303" cy="227"/>
            </a:xfrm>
            <a:prstGeom prst="rect">
              <a:avLst/>
            </a:prstGeom>
            <a:noFill/>
            <a:ln w="9525">
              <a:noFill/>
              <a:miter lim="800000"/>
              <a:headEnd/>
              <a:tailEnd/>
            </a:ln>
          </p:spPr>
          <p:txBody>
            <a:bodyPr>
              <a:spAutoFit/>
            </a:bodyPr>
            <a:lstStyle/>
            <a:p>
              <a:pPr algn="ctr">
                <a:spcBef>
                  <a:spcPct val="50000"/>
                </a:spcBef>
              </a:pPr>
              <a:r>
                <a:rPr lang="en-US" sz="2000" b="1" dirty="0">
                  <a:solidFill>
                    <a:srgbClr val="072F67"/>
                  </a:solidFill>
                  <a:latin typeface="Arial" charset="0"/>
                </a:rPr>
                <a:t>$</a:t>
              </a:r>
              <a:endParaRPr lang="en-AU" sz="2000" b="1" dirty="0">
                <a:solidFill>
                  <a:srgbClr val="072F67"/>
                </a:solidFill>
                <a:latin typeface="Arial" charset="0"/>
              </a:endParaRPr>
            </a:p>
          </p:txBody>
        </p:sp>
        <p:cxnSp>
          <p:nvCxnSpPr>
            <p:cNvPr id="147" name="AutoShape 148"/>
            <p:cNvCxnSpPr>
              <a:cxnSpLocks noChangeShapeType="1"/>
              <a:stCxn id="144" idx="4"/>
              <a:endCxn id="145" idx="0"/>
            </p:cNvCxnSpPr>
            <p:nvPr/>
          </p:nvCxnSpPr>
          <p:spPr bwMode="auto">
            <a:xfrm rot="5400000">
              <a:off x="4193" y="2402"/>
              <a:ext cx="354" cy="178"/>
            </a:xfrm>
            <a:prstGeom prst="bentConnector3">
              <a:avLst>
                <a:gd name="adj1" fmla="val 49685"/>
              </a:avLst>
            </a:prstGeom>
            <a:noFill/>
            <a:ln w="9525">
              <a:solidFill>
                <a:srgbClr val="072F67"/>
              </a:solidFill>
              <a:miter lim="800000"/>
              <a:headEnd/>
              <a:tailEnd/>
            </a:ln>
          </p:spPr>
        </p:cxnSp>
        <p:sp>
          <p:nvSpPr>
            <p:cNvPr id="148" name="Oval 149"/>
            <p:cNvSpPr>
              <a:spLocks noChangeArrowheads="1"/>
            </p:cNvSpPr>
            <p:nvPr/>
          </p:nvSpPr>
          <p:spPr bwMode="auto">
            <a:xfrm>
              <a:off x="4457" y="2668"/>
              <a:ext cx="254" cy="254"/>
            </a:xfrm>
            <a:prstGeom prst="ellipse">
              <a:avLst/>
            </a:prstGeom>
            <a:solidFill>
              <a:srgbClr val="FFDCB9"/>
            </a:solidFill>
            <a:ln w="9525">
              <a:solidFill>
                <a:srgbClr val="072F67"/>
              </a:solidFill>
              <a:round/>
              <a:headEnd/>
              <a:tailEnd/>
            </a:ln>
          </p:spPr>
          <p:txBody>
            <a:bodyPr wrap="none" anchor="ctr"/>
            <a:lstStyle/>
            <a:p>
              <a:endParaRPr lang="en-US" dirty="0"/>
            </a:p>
          </p:txBody>
        </p:sp>
        <p:cxnSp>
          <p:nvCxnSpPr>
            <p:cNvPr id="149" name="AutoShape 150"/>
            <p:cNvCxnSpPr>
              <a:cxnSpLocks noChangeShapeType="1"/>
              <a:stCxn id="144" idx="4"/>
              <a:endCxn id="148" idx="0"/>
            </p:cNvCxnSpPr>
            <p:nvPr/>
          </p:nvCxnSpPr>
          <p:spPr bwMode="auto">
            <a:xfrm rot="16200000" flipH="1">
              <a:off x="4345" y="2428"/>
              <a:ext cx="354" cy="126"/>
            </a:xfrm>
            <a:prstGeom prst="bentConnector3">
              <a:avLst>
                <a:gd name="adj1" fmla="val 49685"/>
              </a:avLst>
            </a:prstGeom>
            <a:noFill/>
            <a:ln w="9525">
              <a:solidFill>
                <a:srgbClr val="072F67"/>
              </a:solidFill>
              <a:miter lim="800000"/>
              <a:headEnd/>
              <a:tailEnd/>
            </a:ln>
          </p:spPr>
        </p:cxnSp>
        <p:cxnSp>
          <p:nvCxnSpPr>
            <p:cNvPr id="150" name="AutoShape 151"/>
            <p:cNvCxnSpPr>
              <a:cxnSpLocks noChangeShapeType="1"/>
              <a:stCxn id="145" idx="4"/>
              <a:endCxn id="146" idx="0"/>
            </p:cNvCxnSpPr>
            <p:nvPr/>
          </p:nvCxnSpPr>
          <p:spPr bwMode="auto">
            <a:xfrm rot="5400000">
              <a:off x="4129" y="3074"/>
              <a:ext cx="303" cy="0"/>
            </a:xfrm>
            <a:prstGeom prst="straightConnector1">
              <a:avLst/>
            </a:prstGeom>
            <a:noFill/>
            <a:ln w="9525">
              <a:solidFill>
                <a:srgbClr val="072F67"/>
              </a:solidFill>
              <a:round/>
              <a:headEnd/>
              <a:tailEnd/>
            </a:ln>
          </p:spPr>
        </p:cxnSp>
        <p:sp>
          <p:nvSpPr>
            <p:cNvPr id="151" name="Text Box 152"/>
            <p:cNvSpPr txBox="1">
              <a:spLocks noChangeArrowheads="1"/>
            </p:cNvSpPr>
            <p:nvPr/>
          </p:nvSpPr>
          <p:spPr bwMode="auto">
            <a:xfrm>
              <a:off x="4430" y="3225"/>
              <a:ext cx="303" cy="227"/>
            </a:xfrm>
            <a:prstGeom prst="rect">
              <a:avLst/>
            </a:prstGeom>
            <a:noFill/>
            <a:ln w="9525">
              <a:noFill/>
              <a:miter lim="800000"/>
              <a:headEnd/>
              <a:tailEnd/>
            </a:ln>
          </p:spPr>
          <p:txBody>
            <a:bodyPr>
              <a:spAutoFit/>
            </a:bodyPr>
            <a:lstStyle/>
            <a:p>
              <a:pPr algn="ctr">
                <a:spcBef>
                  <a:spcPct val="50000"/>
                </a:spcBef>
              </a:pPr>
              <a:r>
                <a:rPr lang="en-US" sz="2000" b="1" dirty="0">
                  <a:solidFill>
                    <a:srgbClr val="072F67"/>
                  </a:solidFill>
                  <a:latin typeface="Arial" charset="0"/>
                </a:rPr>
                <a:t>$</a:t>
              </a:r>
              <a:endParaRPr lang="en-AU" sz="2000" b="1" dirty="0">
                <a:solidFill>
                  <a:srgbClr val="072F67"/>
                </a:solidFill>
                <a:latin typeface="Arial" charset="0"/>
              </a:endParaRPr>
            </a:p>
          </p:txBody>
        </p:sp>
        <p:cxnSp>
          <p:nvCxnSpPr>
            <p:cNvPr id="152" name="AutoShape 153"/>
            <p:cNvCxnSpPr>
              <a:cxnSpLocks noChangeShapeType="1"/>
              <a:stCxn id="148" idx="4"/>
              <a:endCxn id="151" idx="0"/>
            </p:cNvCxnSpPr>
            <p:nvPr/>
          </p:nvCxnSpPr>
          <p:spPr bwMode="auto">
            <a:xfrm flipH="1">
              <a:off x="4581" y="2922"/>
              <a:ext cx="4" cy="303"/>
            </a:xfrm>
            <a:prstGeom prst="straightConnector1">
              <a:avLst/>
            </a:prstGeom>
            <a:noFill/>
            <a:ln w="9525">
              <a:solidFill>
                <a:srgbClr val="072F67"/>
              </a:solidFill>
              <a:round/>
              <a:headEnd/>
              <a:tailEnd/>
            </a:ln>
          </p:spPr>
        </p:cxnSp>
        <p:cxnSp>
          <p:nvCxnSpPr>
            <p:cNvPr id="153" name="AutoShape 154"/>
            <p:cNvCxnSpPr>
              <a:cxnSpLocks noChangeShapeType="1"/>
              <a:stCxn id="133" idx="2"/>
              <a:endCxn id="144" idx="0"/>
            </p:cNvCxnSpPr>
            <p:nvPr/>
          </p:nvCxnSpPr>
          <p:spPr bwMode="auto">
            <a:xfrm rot="16200000" flipH="1">
              <a:off x="4125" y="1575"/>
              <a:ext cx="354" cy="314"/>
            </a:xfrm>
            <a:prstGeom prst="bentConnector3">
              <a:avLst>
                <a:gd name="adj1" fmla="val 49843"/>
              </a:avLst>
            </a:prstGeom>
            <a:noFill/>
            <a:ln w="9525">
              <a:solidFill>
                <a:srgbClr val="072F67"/>
              </a:solidFill>
              <a:miter lim="800000"/>
              <a:headEnd/>
              <a:tailEnd/>
            </a:ln>
          </p:spPr>
        </p:cxnSp>
        <p:sp>
          <p:nvSpPr>
            <p:cNvPr id="154" name="Text Box 155"/>
            <p:cNvSpPr txBox="1">
              <a:spLocks noChangeArrowheads="1"/>
            </p:cNvSpPr>
            <p:nvPr/>
          </p:nvSpPr>
          <p:spPr bwMode="auto">
            <a:xfrm>
              <a:off x="4831" y="1888"/>
              <a:ext cx="771" cy="157"/>
            </a:xfrm>
            <a:prstGeom prst="rect">
              <a:avLst/>
            </a:prstGeom>
            <a:noFill/>
            <a:ln w="9525">
              <a:noFill/>
              <a:miter lim="800000"/>
              <a:headEnd/>
              <a:tailEnd/>
            </a:ln>
          </p:spPr>
          <p:txBody>
            <a:bodyPr>
              <a:spAutoFit/>
            </a:bodyPr>
            <a:lstStyle/>
            <a:p>
              <a:pPr>
                <a:spcBef>
                  <a:spcPct val="50000"/>
                </a:spcBef>
              </a:pPr>
              <a:r>
                <a:rPr lang="en-US" sz="1200" b="1" dirty="0">
                  <a:solidFill>
                    <a:srgbClr val="072F67"/>
                  </a:solidFill>
                  <a:latin typeface="Arial" charset="0"/>
                </a:rPr>
                <a:t>Effectiveness</a:t>
              </a:r>
              <a:endParaRPr lang="en-AU" sz="1200" b="1" dirty="0">
                <a:solidFill>
                  <a:srgbClr val="072F67"/>
                </a:solidFill>
                <a:latin typeface="Arial" charset="0"/>
              </a:endParaRPr>
            </a:p>
          </p:txBody>
        </p:sp>
        <p:sp>
          <p:nvSpPr>
            <p:cNvPr id="155" name="Text Box 156"/>
            <p:cNvSpPr txBox="1">
              <a:spLocks noChangeArrowheads="1"/>
            </p:cNvSpPr>
            <p:nvPr/>
          </p:nvSpPr>
          <p:spPr bwMode="auto">
            <a:xfrm>
              <a:off x="4831" y="3022"/>
              <a:ext cx="635" cy="157"/>
            </a:xfrm>
            <a:prstGeom prst="rect">
              <a:avLst/>
            </a:prstGeom>
            <a:noFill/>
            <a:ln w="9525">
              <a:noFill/>
              <a:miter lim="800000"/>
              <a:headEnd/>
              <a:tailEnd/>
            </a:ln>
          </p:spPr>
          <p:txBody>
            <a:bodyPr>
              <a:spAutoFit/>
            </a:bodyPr>
            <a:lstStyle/>
            <a:p>
              <a:pPr>
                <a:spcBef>
                  <a:spcPct val="50000"/>
                </a:spcBef>
              </a:pPr>
              <a:r>
                <a:rPr lang="en-US" sz="1200" b="1" dirty="0">
                  <a:solidFill>
                    <a:srgbClr val="072F67"/>
                  </a:solidFill>
                  <a:latin typeface="Arial" charset="0"/>
                </a:rPr>
                <a:t>Efficiency</a:t>
              </a:r>
              <a:endParaRPr lang="en-AU" sz="1200" b="1" dirty="0">
                <a:solidFill>
                  <a:srgbClr val="072F67"/>
                </a:solidFill>
                <a:latin typeface="Arial" charset="0"/>
              </a:endParaRPr>
            </a:p>
          </p:txBody>
        </p:sp>
        <p:grpSp>
          <p:nvGrpSpPr>
            <p:cNvPr id="156" name="Group 157"/>
            <p:cNvGrpSpPr>
              <a:grpSpLocks/>
            </p:cNvGrpSpPr>
            <p:nvPr/>
          </p:nvGrpSpPr>
          <p:grpSpPr bwMode="auto">
            <a:xfrm>
              <a:off x="4743" y="1071"/>
              <a:ext cx="90" cy="1724"/>
              <a:chOff x="4558" y="663"/>
              <a:chExt cx="136" cy="1724"/>
            </a:xfrm>
          </p:grpSpPr>
          <p:sp>
            <p:nvSpPr>
              <p:cNvPr id="165" name="Line 158"/>
              <p:cNvSpPr>
                <a:spLocks noChangeShapeType="1"/>
              </p:cNvSpPr>
              <p:nvPr/>
            </p:nvSpPr>
            <p:spPr bwMode="auto">
              <a:xfrm>
                <a:off x="4694" y="663"/>
                <a:ext cx="0" cy="1724"/>
              </a:xfrm>
              <a:prstGeom prst="line">
                <a:avLst/>
              </a:prstGeom>
              <a:noFill/>
              <a:ln w="19050">
                <a:solidFill>
                  <a:srgbClr val="072F67"/>
                </a:solidFill>
                <a:round/>
                <a:headEnd/>
                <a:tailEnd/>
              </a:ln>
            </p:spPr>
            <p:txBody>
              <a:bodyPr/>
              <a:lstStyle/>
              <a:p>
                <a:endParaRPr lang="en-AU" dirty="0"/>
              </a:p>
            </p:txBody>
          </p:sp>
          <p:sp>
            <p:nvSpPr>
              <p:cNvPr id="166" name="Line 159"/>
              <p:cNvSpPr>
                <a:spLocks noChangeShapeType="1"/>
              </p:cNvSpPr>
              <p:nvPr/>
            </p:nvSpPr>
            <p:spPr bwMode="auto">
              <a:xfrm>
                <a:off x="4558" y="663"/>
                <a:ext cx="136" cy="0"/>
              </a:xfrm>
              <a:prstGeom prst="line">
                <a:avLst/>
              </a:prstGeom>
              <a:noFill/>
              <a:ln w="19050">
                <a:solidFill>
                  <a:srgbClr val="072F67"/>
                </a:solidFill>
                <a:round/>
                <a:headEnd/>
                <a:tailEnd/>
              </a:ln>
            </p:spPr>
            <p:txBody>
              <a:bodyPr/>
              <a:lstStyle/>
              <a:p>
                <a:endParaRPr lang="en-AU" dirty="0"/>
              </a:p>
            </p:txBody>
          </p:sp>
          <p:sp>
            <p:nvSpPr>
              <p:cNvPr id="167" name="Line 160"/>
              <p:cNvSpPr>
                <a:spLocks noChangeShapeType="1"/>
              </p:cNvSpPr>
              <p:nvPr/>
            </p:nvSpPr>
            <p:spPr bwMode="auto">
              <a:xfrm>
                <a:off x="4558" y="2387"/>
                <a:ext cx="136" cy="0"/>
              </a:xfrm>
              <a:prstGeom prst="line">
                <a:avLst/>
              </a:prstGeom>
              <a:noFill/>
              <a:ln w="19050">
                <a:solidFill>
                  <a:srgbClr val="072F67"/>
                </a:solidFill>
                <a:round/>
                <a:headEnd/>
                <a:tailEnd/>
              </a:ln>
            </p:spPr>
            <p:txBody>
              <a:bodyPr/>
              <a:lstStyle/>
              <a:p>
                <a:endParaRPr lang="en-AU" dirty="0"/>
              </a:p>
            </p:txBody>
          </p:sp>
        </p:grpSp>
        <p:grpSp>
          <p:nvGrpSpPr>
            <p:cNvPr id="157" name="Group 161"/>
            <p:cNvGrpSpPr>
              <a:grpSpLocks/>
            </p:cNvGrpSpPr>
            <p:nvPr/>
          </p:nvGrpSpPr>
          <p:grpSpPr bwMode="auto">
            <a:xfrm>
              <a:off x="4743" y="2840"/>
              <a:ext cx="90" cy="590"/>
              <a:chOff x="4558" y="663"/>
              <a:chExt cx="136" cy="1724"/>
            </a:xfrm>
          </p:grpSpPr>
          <p:sp>
            <p:nvSpPr>
              <p:cNvPr id="162" name="Line 162"/>
              <p:cNvSpPr>
                <a:spLocks noChangeShapeType="1"/>
              </p:cNvSpPr>
              <p:nvPr/>
            </p:nvSpPr>
            <p:spPr bwMode="auto">
              <a:xfrm>
                <a:off x="4694" y="663"/>
                <a:ext cx="0" cy="1724"/>
              </a:xfrm>
              <a:prstGeom prst="line">
                <a:avLst/>
              </a:prstGeom>
              <a:noFill/>
              <a:ln w="19050">
                <a:solidFill>
                  <a:srgbClr val="072F67"/>
                </a:solidFill>
                <a:round/>
                <a:headEnd/>
                <a:tailEnd/>
              </a:ln>
            </p:spPr>
            <p:txBody>
              <a:bodyPr/>
              <a:lstStyle/>
              <a:p>
                <a:endParaRPr lang="en-AU" dirty="0"/>
              </a:p>
            </p:txBody>
          </p:sp>
          <p:sp>
            <p:nvSpPr>
              <p:cNvPr id="163" name="Line 163"/>
              <p:cNvSpPr>
                <a:spLocks noChangeShapeType="1"/>
              </p:cNvSpPr>
              <p:nvPr/>
            </p:nvSpPr>
            <p:spPr bwMode="auto">
              <a:xfrm>
                <a:off x="4558" y="663"/>
                <a:ext cx="136" cy="0"/>
              </a:xfrm>
              <a:prstGeom prst="line">
                <a:avLst/>
              </a:prstGeom>
              <a:noFill/>
              <a:ln w="19050">
                <a:solidFill>
                  <a:srgbClr val="072F67"/>
                </a:solidFill>
                <a:round/>
                <a:headEnd/>
                <a:tailEnd/>
              </a:ln>
            </p:spPr>
            <p:txBody>
              <a:bodyPr/>
              <a:lstStyle/>
              <a:p>
                <a:endParaRPr lang="en-AU" dirty="0"/>
              </a:p>
            </p:txBody>
          </p:sp>
          <p:sp>
            <p:nvSpPr>
              <p:cNvPr id="164" name="Line 164"/>
              <p:cNvSpPr>
                <a:spLocks noChangeShapeType="1"/>
              </p:cNvSpPr>
              <p:nvPr/>
            </p:nvSpPr>
            <p:spPr bwMode="auto">
              <a:xfrm>
                <a:off x="4558" y="2387"/>
                <a:ext cx="136" cy="0"/>
              </a:xfrm>
              <a:prstGeom prst="line">
                <a:avLst/>
              </a:prstGeom>
              <a:noFill/>
              <a:ln w="19050">
                <a:solidFill>
                  <a:srgbClr val="072F67"/>
                </a:solidFill>
                <a:round/>
                <a:headEnd/>
                <a:tailEnd/>
              </a:ln>
            </p:spPr>
            <p:txBody>
              <a:bodyPr/>
              <a:lstStyle/>
              <a:p>
                <a:endParaRPr lang="en-AU" dirty="0"/>
              </a:p>
            </p:txBody>
          </p:sp>
        </p:grpSp>
        <p:sp>
          <p:nvSpPr>
            <p:cNvPr id="158" name="AutoShape 165"/>
            <p:cNvSpPr>
              <a:spLocks noChangeArrowheads="1"/>
            </p:cNvSpPr>
            <p:nvPr/>
          </p:nvSpPr>
          <p:spPr bwMode="auto">
            <a:xfrm>
              <a:off x="793" y="1253"/>
              <a:ext cx="181" cy="227"/>
            </a:xfrm>
            <a:prstGeom prst="rightArrow">
              <a:avLst>
                <a:gd name="adj1" fmla="val 50000"/>
                <a:gd name="adj2" fmla="val 25000"/>
              </a:avLst>
            </a:prstGeom>
            <a:solidFill>
              <a:srgbClr val="072F67"/>
            </a:solidFill>
            <a:ln w="9525">
              <a:noFill/>
              <a:miter lim="800000"/>
              <a:headEnd/>
              <a:tailEnd/>
            </a:ln>
          </p:spPr>
          <p:txBody>
            <a:bodyPr wrap="none" anchor="ctr"/>
            <a:lstStyle/>
            <a:p>
              <a:endParaRPr lang="en-US" dirty="0"/>
            </a:p>
          </p:txBody>
        </p:sp>
        <p:sp>
          <p:nvSpPr>
            <p:cNvPr id="159" name="AutoShape 166"/>
            <p:cNvSpPr>
              <a:spLocks noChangeArrowheads="1"/>
            </p:cNvSpPr>
            <p:nvPr/>
          </p:nvSpPr>
          <p:spPr bwMode="auto">
            <a:xfrm>
              <a:off x="793" y="2024"/>
              <a:ext cx="181" cy="227"/>
            </a:xfrm>
            <a:prstGeom prst="rightArrow">
              <a:avLst>
                <a:gd name="adj1" fmla="val 50000"/>
                <a:gd name="adj2" fmla="val 25000"/>
              </a:avLst>
            </a:prstGeom>
            <a:solidFill>
              <a:srgbClr val="072F67"/>
            </a:solidFill>
            <a:ln w="9525">
              <a:noFill/>
              <a:miter lim="800000"/>
              <a:headEnd/>
              <a:tailEnd/>
            </a:ln>
          </p:spPr>
          <p:txBody>
            <a:bodyPr wrap="none" anchor="ctr"/>
            <a:lstStyle/>
            <a:p>
              <a:endParaRPr lang="en-US" dirty="0"/>
            </a:p>
          </p:txBody>
        </p:sp>
        <p:sp>
          <p:nvSpPr>
            <p:cNvPr id="160" name="AutoShape 167"/>
            <p:cNvSpPr>
              <a:spLocks noChangeArrowheads="1"/>
            </p:cNvSpPr>
            <p:nvPr/>
          </p:nvSpPr>
          <p:spPr bwMode="auto">
            <a:xfrm>
              <a:off x="793" y="2704"/>
              <a:ext cx="181" cy="227"/>
            </a:xfrm>
            <a:prstGeom prst="rightArrow">
              <a:avLst>
                <a:gd name="adj1" fmla="val 50000"/>
                <a:gd name="adj2" fmla="val 25000"/>
              </a:avLst>
            </a:prstGeom>
            <a:solidFill>
              <a:srgbClr val="072F67"/>
            </a:solidFill>
            <a:ln w="9525">
              <a:noFill/>
              <a:miter lim="800000"/>
              <a:headEnd/>
              <a:tailEnd/>
            </a:ln>
          </p:spPr>
          <p:txBody>
            <a:bodyPr wrap="none" anchor="ctr"/>
            <a:lstStyle/>
            <a:p>
              <a:endParaRPr lang="en-US" dirty="0"/>
            </a:p>
          </p:txBody>
        </p:sp>
        <p:sp>
          <p:nvSpPr>
            <p:cNvPr id="161" name="AutoShape 168"/>
            <p:cNvSpPr>
              <a:spLocks noChangeArrowheads="1"/>
            </p:cNvSpPr>
            <p:nvPr/>
          </p:nvSpPr>
          <p:spPr bwMode="auto">
            <a:xfrm>
              <a:off x="793" y="3219"/>
              <a:ext cx="181" cy="227"/>
            </a:xfrm>
            <a:prstGeom prst="rightArrow">
              <a:avLst>
                <a:gd name="adj1" fmla="val 50000"/>
                <a:gd name="adj2" fmla="val 25000"/>
              </a:avLst>
            </a:prstGeom>
            <a:solidFill>
              <a:srgbClr val="072F67"/>
            </a:solidFill>
            <a:ln w="9525">
              <a:noFill/>
              <a:miter lim="800000"/>
              <a:headEnd/>
              <a:tailEnd/>
            </a:ln>
          </p:spPr>
          <p:txBody>
            <a:bodyPr wrap="none" anchor="ctr"/>
            <a:lstStyle/>
            <a:p>
              <a:endParaRPr lang="en-US" dirty="0"/>
            </a:p>
          </p:txBody>
        </p:sp>
      </p:grpSp>
    </p:spTree>
    <p:extLst>
      <p:ext uri="{BB962C8B-B14F-4D97-AF65-F5344CB8AC3E}">
        <p14:creationId xmlns:p14="http://schemas.microsoft.com/office/powerpoint/2010/main" val="28783133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04664"/>
            <a:ext cx="7772400" cy="2403698"/>
          </a:xfrm>
        </p:spPr>
        <p:txBody>
          <a:bodyPr>
            <a:normAutofit/>
          </a:bodyPr>
          <a:lstStyle/>
          <a:p>
            <a:r>
              <a:rPr lang="en-US" dirty="0"/>
              <a:t>Exercise: </a:t>
            </a:r>
            <a:r>
              <a:rPr lang="en-AU" dirty="0"/>
              <a:t>Identify the inputs,</a:t>
            </a:r>
            <a:r>
              <a:rPr lang="en-US" dirty="0"/>
              <a:t> </a:t>
            </a:r>
            <a:r>
              <a:rPr lang="en-AU" dirty="0"/>
              <a:t>outputs and </a:t>
            </a:r>
            <a:r>
              <a:rPr lang="en-AU" dirty="0" smtClean="0"/>
              <a:t>outcomes</a:t>
            </a:r>
            <a:endParaRPr lang="en-AU" b="1" dirty="0"/>
          </a:p>
        </p:txBody>
      </p:sp>
      <p:sp>
        <p:nvSpPr>
          <p:cNvPr id="3" name="Subtitle 2"/>
          <p:cNvSpPr>
            <a:spLocks noGrp="1"/>
          </p:cNvSpPr>
          <p:nvPr>
            <p:ph type="subTitle" idx="1"/>
          </p:nvPr>
        </p:nvSpPr>
        <p:spPr>
          <a:xfrm>
            <a:off x="1475656" y="2852936"/>
            <a:ext cx="6400800" cy="1752600"/>
          </a:xfrm>
        </p:spPr>
        <p:txBody>
          <a:bodyPr>
            <a:normAutofit fontScale="25000" lnSpcReduction="20000"/>
          </a:bodyPr>
          <a:lstStyle/>
          <a:p>
            <a:pPr marL="609600" indent="-609600" algn="l"/>
            <a:r>
              <a:rPr lang="en-AU" sz="8800" dirty="0" smtClean="0">
                <a:solidFill>
                  <a:schemeClr val="tx1"/>
                </a:solidFill>
              </a:rPr>
              <a:t>1.      </a:t>
            </a:r>
            <a:r>
              <a:rPr lang="en-AU" sz="11200" dirty="0" smtClean="0">
                <a:solidFill>
                  <a:schemeClr val="tx1"/>
                </a:solidFill>
              </a:rPr>
              <a:t>Budget </a:t>
            </a:r>
            <a:r>
              <a:rPr lang="en-AU" sz="11200" dirty="0">
                <a:solidFill>
                  <a:schemeClr val="tx1"/>
                </a:solidFill>
              </a:rPr>
              <a:t>allocation to a government agency</a:t>
            </a:r>
          </a:p>
          <a:p>
            <a:pPr marL="609600" indent="-609600" algn="l"/>
            <a:r>
              <a:rPr lang="en-AU" sz="11200" dirty="0">
                <a:solidFill>
                  <a:schemeClr val="tx1"/>
                </a:solidFill>
              </a:rPr>
              <a:t>2.	Research paper on road deaths</a:t>
            </a:r>
          </a:p>
          <a:p>
            <a:pPr marL="609600" indent="-609600" algn="l"/>
            <a:r>
              <a:rPr lang="en-AU" sz="11200" dirty="0">
                <a:solidFill>
                  <a:schemeClr val="tx1"/>
                </a:solidFill>
              </a:rPr>
              <a:t>3.	Number of police in the service</a:t>
            </a:r>
          </a:p>
          <a:p>
            <a:pPr marL="609600" indent="-609600" algn="l"/>
            <a:r>
              <a:rPr lang="en-AU" sz="11200" dirty="0">
                <a:solidFill>
                  <a:schemeClr val="tx1"/>
                </a:solidFill>
              </a:rPr>
              <a:t>4.	TV advertisements about tourism</a:t>
            </a:r>
          </a:p>
          <a:p>
            <a:pPr marL="609600" indent="-609600" algn="l"/>
            <a:r>
              <a:rPr lang="en-AU" sz="11200" dirty="0">
                <a:solidFill>
                  <a:schemeClr val="tx1"/>
                </a:solidFill>
              </a:rPr>
              <a:t>5.	Road death trends</a:t>
            </a:r>
          </a:p>
          <a:p>
            <a:endParaRPr lang="en-AU" dirty="0"/>
          </a:p>
        </p:txBody>
      </p:sp>
    </p:spTree>
    <p:extLst>
      <p:ext uri="{BB962C8B-B14F-4D97-AF65-F5344CB8AC3E}">
        <p14:creationId xmlns:p14="http://schemas.microsoft.com/office/powerpoint/2010/main" val="37979524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692696"/>
            <a:ext cx="7772400" cy="1470025"/>
          </a:xfrm>
        </p:spPr>
        <p:txBody>
          <a:bodyPr>
            <a:normAutofit/>
          </a:bodyPr>
          <a:lstStyle/>
          <a:p>
            <a:r>
              <a:rPr lang="en-US" dirty="0"/>
              <a:t>Exercise: </a:t>
            </a:r>
            <a:r>
              <a:rPr lang="en-AU" dirty="0"/>
              <a:t>Identify the inputs,</a:t>
            </a:r>
            <a:r>
              <a:rPr lang="en-US" dirty="0"/>
              <a:t> </a:t>
            </a:r>
            <a:r>
              <a:rPr lang="en-AU" dirty="0"/>
              <a:t>outputs and </a:t>
            </a:r>
            <a:r>
              <a:rPr lang="en-AU" dirty="0" smtClean="0"/>
              <a:t>outcomes </a:t>
            </a:r>
            <a:endParaRPr lang="en-AU" dirty="0"/>
          </a:p>
        </p:txBody>
      </p:sp>
      <p:sp>
        <p:nvSpPr>
          <p:cNvPr id="3" name="Subtitle 2"/>
          <p:cNvSpPr>
            <a:spLocks noGrp="1"/>
          </p:cNvSpPr>
          <p:nvPr>
            <p:ph type="subTitle" idx="1"/>
          </p:nvPr>
        </p:nvSpPr>
        <p:spPr>
          <a:xfrm>
            <a:off x="1331640" y="2996952"/>
            <a:ext cx="6400800" cy="1752600"/>
          </a:xfrm>
        </p:spPr>
        <p:txBody>
          <a:bodyPr>
            <a:normAutofit fontScale="25000" lnSpcReduction="20000"/>
          </a:bodyPr>
          <a:lstStyle/>
          <a:p>
            <a:pPr algn="l"/>
            <a:r>
              <a:rPr lang="en-AU" sz="11200" dirty="0" smtClean="0">
                <a:solidFill>
                  <a:schemeClr val="tx1"/>
                </a:solidFill>
              </a:rPr>
              <a:t>6.  Introduction </a:t>
            </a:r>
            <a:r>
              <a:rPr lang="en-AU" sz="11200" dirty="0">
                <a:solidFill>
                  <a:schemeClr val="tx1"/>
                </a:solidFill>
              </a:rPr>
              <a:t>of IT systems</a:t>
            </a:r>
          </a:p>
          <a:p>
            <a:pPr marL="609600" indent="-609600" algn="l"/>
            <a:r>
              <a:rPr lang="en-AU" sz="11200" dirty="0">
                <a:solidFill>
                  <a:schemeClr val="tx1"/>
                </a:solidFill>
              </a:rPr>
              <a:t>7.  Number of students attending secondary schools</a:t>
            </a:r>
          </a:p>
          <a:p>
            <a:pPr marL="609600" indent="-609600" algn="l"/>
            <a:r>
              <a:rPr lang="en-AU" sz="11200" dirty="0">
                <a:solidFill>
                  <a:schemeClr val="tx1"/>
                </a:solidFill>
              </a:rPr>
              <a:t>8.  Policy advice</a:t>
            </a:r>
          </a:p>
          <a:p>
            <a:pPr marL="609600" indent="-609600" algn="l"/>
            <a:r>
              <a:rPr lang="en-AU" sz="11200" dirty="0">
                <a:solidFill>
                  <a:schemeClr val="tx1"/>
                </a:solidFill>
              </a:rPr>
              <a:t>9.  Number of patients treated in public hospitals</a:t>
            </a:r>
          </a:p>
          <a:p>
            <a:pPr marL="609600" indent="-609600" algn="l"/>
            <a:r>
              <a:rPr lang="en-AU" sz="11200" dirty="0">
                <a:solidFill>
                  <a:schemeClr val="tx1"/>
                </a:solidFill>
              </a:rPr>
              <a:t>10.Tourist visit numbers</a:t>
            </a:r>
          </a:p>
          <a:p>
            <a:endParaRPr lang="en-AU" dirty="0"/>
          </a:p>
        </p:txBody>
      </p:sp>
    </p:spTree>
    <p:extLst>
      <p:ext uri="{BB962C8B-B14F-4D97-AF65-F5344CB8AC3E}">
        <p14:creationId xmlns:p14="http://schemas.microsoft.com/office/powerpoint/2010/main" val="4215721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normAutofit/>
          </a:bodyPr>
          <a:lstStyle/>
          <a:p>
            <a:pPr marL="0" indent="0">
              <a:buNone/>
            </a:pPr>
            <a:r>
              <a:rPr lang="en-AU" sz="6600" dirty="0" smtClean="0"/>
              <a:t>Why we should commit to </a:t>
            </a:r>
            <a:r>
              <a:rPr lang="en-AU" sz="6600" dirty="0"/>
              <a:t>‘good’ public </a:t>
            </a:r>
            <a:r>
              <a:rPr lang="en-AU" sz="6600" dirty="0" smtClean="0"/>
              <a:t>policy!</a:t>
            </a:r>
            <a:endParaRPr lang="en-AU" sz="6600" dirty="0"/>
          </a:p>
        </p:txBody>
      </p:sp>
    </p:spTree>
    <p:extLst>
      <p:ext uri="{BB962C8B-B14F-4D97-AF65-F5344CB8AC3E}">
        <p14:creationId xmlns:p14="http://schemas.microsoft.com/office/powerpoint/2010/main" val="16792358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6632"/>
            <a:ext cx="7772400" cy="1800200"/>
          </a:xfrm>
        </p:spPr>
        <p:txBody>
          <a:bodyPr>
            <a:normAutofit/>
          </a:bodyPr>
          <a:lstStyle/>
          <a:p>
            <a:r>
              <a:rPr lang="en-US" dirty="0"/>
              <a:t>Networks and </a:t>
            </a:r>
            <a:r>
              <a:rPr lang="en-US" dirty="0" smtClean="0"/>
              <a:t>policy</a:t>
            </a:r>
            <a:endParaRPr lang="en-AU" sz="3200" dirty="0"/>
          </a:p>
        </p:txBody>
      </p:sp>
      <p:sp>
        <p:nvSpPr>
          <p:cNvPr id="3" name="Subtitle 2"/>
          <p:cNvSpPr>
            <a:spLocks noGrp="1"/>
          </p:cNvSpPr>
          <p:nvPr>
            <p:ph type="subTitle" idx="1"/>
          </p:nvPr>
        </p:nvSpPr>
        <p:spPr>
          <a:xfrm>
            <a:off x="1403648" y="2204864"/>
            <a:ext cx="6400800" cy="1752600"/>
          </a:xfrm>
        </p:spPr>
        <p:txBody>
          <a:bodyPr>
            <a:normAutofit fontScale="25000" lnSpcReduction="20000"/>
          </a:bodyPr>
          <a:lstStyle/>
          <a:p>
            <a:pPr algn="l"/>
            <a:r>
              <a:rPr lang="en-AU" sz="11200" dirty="0">
                <a:solidFill>
                  <a:schemeClr val="tx1"/>
                </a:solidFill>
              </a:rPr>
              <a:t>Networks</a:t>
            </a:r>
          </a:p>
          <a:p>
            <a:pPr algn="l"/>
            <a:r>
              <a:rPr lang="en-AU" sz="9600" dirty="0">
                <a:solidFill>
                  <a:schemeClr val="tx1"/>
                </a:solidFill>
              </a:rPr>
              <a:t>Involve a range of people who represent a variety of organisations</a:t>
            </a:r>
          </a:p>
          <a:p>
            <a:pPr algn="l"/>
            <a:r>
              <a:rPr lang="en-AU" sz="9600" dirty="0">
                <a:solidFill>
                  <a:schemeClr val="tx1"/>
                </a:solidFill>
              </a:rPr>
              <a:t>Have moderately stable patterns of ties or links between these people or their organisations. These ties/links represent some form of recognised accountability between those in the network</a:t>
            </a:r>
          </a:p>
          <a:p>
            <a:pPr algn="l"/>
            <a:r>
              <a:rPr lang="en-AU" sz="9600" dirty="0">
                <a:solidFill>
                  <a:schemeClr val="tx1"/>
                </a:solidFill>
              </a:rPr>
              <a:t>Are ideally built on trust, respect and diplomacy</a:t>
            </a:r>
          </a:p>
          <a:p>
            <a:pPr algn="l"/>
            <a:r>
              <a:rPr lang="en-AU" sz="9600" dirty="0">
                <a:solidFill>
                  <a:schemeClr val="tx1"/>
                </a:solidFill>
              </a:rPr>
              <a:t>Effective network management is essential for effective policy</a:t>
            </a:r>
          </a:p>
          <a:p>
            <a:endParaRPr lang="en-AU" dirty="0"/>
          </a:p>
        </p:txBody>
      </p:sp>
    </p:spTree>
    <p:extLst>
      <p:ext uri="{BB962C8B-B14F-4D97-AF65-F5344CB8AC3E}">
        <p14:creationId xmlns:p14="http://schemas.microsoft.com/office/powerpoint/2010/main" val="23656641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p:Policy xmlns:p="office.server.policy" id="" local="true">
  <p:Name>General Document</p:Name>
  <p:Description>NSW Parliament defaull website auditing policy</p:Description>
  <p:Statement>Audit Content Changes</p:Statement>
  <p:PolicyItems>
    <p:PolicyItem featureId="Microsoft.Office.RecordsManagement.PolicyFeatures.PolicyAudit" staticId="0x010100B4AB8C460F894C5AB7B771816AADFE9400A1FFE83F5E8E0A47A6183D1B84F24E59|990474540" UniqueId="eb5bdeda-8989-4cde-b8ca-1b14bda8d4f4">
      <p:Name>Auditing</p:Name>
      <p:Description>Audits user actions on documents and list items to the Audit Log.</p:Description>
      <p:CustomData>
        <Audit>
          <Update/>
          <MoveCopy/>
          <DeleteRestore/>
        </Audit>
      </p:CustomData>
    </p:PolicyItem>
  </p:PolicyItems>
</p:Policy>
</file>

<file path=customXml/item3.xml><?xml version="1.0" encoding="utf-8"?>
<ct:contentTypeSchema xmlns:ct="http://schemas.microsoft.com/office/2006/metadata/contentType" xmlns:ma="http://schemas.microsoft.com/office/2006/metadata/properties/metaAttributes" ct:_="" ma:_="" ma:contentTypeName="General Document" ma:contentTypeID="0x010100B4AB8C460F894C5AB7B771816AADFE9400A1FFE83F5E8E0A47A6183D1B84F24E59" ma:contentTypeVersion="355" ma:contentTypeDescription="" ma:contentTypeScope="" ma:versionID="2be56fa6b342f3f114fe67c4cfe7ef8c">
  <xsd:schema xmlns:xsd="http://www.w3.org/2001/XMLSchema" xmlns:xs="http://www.w3.org/2001/XMLSchema" xmlns:p="http://schemas.microsoft.com/office/2006/metadata/properties" xmlns:ns1="http://schemas.microsoft.com/sharepoint/v3" xmlns:ns2="2544f7b8-f68e-4f6d-abc1-75bcb74e77b8" xmlns:ns3="63e34047-ac42-4036-9033-e057f6ab76f1" targetNamespace="http://schemas.microsoft.com/office/2006/metadata/properties" ma:root="true" ma:fieldsID="bd781acdb501bedeb57cae32fdbaf191" ns1:_="" ns2:_="" ns3:_="">
    <xsd:import namespace="http://schemas.microsoft.com/sharepoint/v3"/>
    <xsd:import namespace="2544f7b8-f68e-4f6d-abc1-75bcb74e77b8"/>
    <xsd:import namespace="63e34047-ac42-4036-9033-e057f6ab76f1"/>
    <xsd:element name="properties">
      <xsd:complexType>
        <xsd:sequence>
          <xsd:element name="documentManagement">
            <xsd:complexType>
              <xsd:all>
                <xsd:element ref="ns2:np_ReviewDate" minOccurs="0"/>
                <xsd:element ref="ns2:np_Obsolete"/>
                <xsd:element ref="ns2:np_Comments" minOccurs="0"/>
                <xsd:element ref="ns3:TaxCatchAll" minOccurs="0"/>
                <xsd:element ref="ns3:TaxCatchAllLabel" minOccurs="0"/>
                <xsd:element ref="ns2:i94c2962938541969a6cf1b3cf5a5dcf" minOccurs="0"/>
                <xsd:element ref="ns2:cccaf5dfa3fa4b1498f97a563ebdedcf" minOccurs="0"/>
                <xsd:element ref="ns2:TaxKeywordTaxHTField" minOccurs="0"/>
                <xsd:element ref="ns1:Comments" minOccurs="0"/>
                <xsd:element ref="ns1:_dlc_Exempt"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omments" ma:index="20" nillable="true" ma:displayName="Comments" ma:hidden="true" ma:internalName="Comments" ma:readOnly="false">
      <xsd:simpleType>
        <xsd:restriction base="dms:Note"/>
      </xsd:simpleType>
    </xsd:element>
    <xsd:element name="_dlc_Exempt" ma:index="2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544f7b8-f68e-4f6d-abc1-75bcb74e77b8" elementFormDefault="qualified">
    <xsd:import namespace="http://schemas.microsoft.com/office/2006/documentManagement/types"/>
    <xsd:import namespace="http://schemas.microsoft.com/office/infopath/2007/PartnerControls"/>
    <xsd:element name="np_ReviewDate" ma:index="2" nillable="true" ma:displayName="Date" ma:description="" ma:internalName="np_ReviewDate" ma:readOnly="false">
      <xsd:simpleType>
        <xsd:restriction base="dms:DateTime"/>
      </xsd:simpleType>
    </xsd:element>
    <xsd:element name="np_Obsolete" ma:index="7" ma:displayName="Obsolete" ma:default="0" ma:description="" ma:internalName="np_Obsolete">
      <xsd:simpleType>
        <xsd:restriction base="dms:Boolean"/>
      </xsd:simpleType>
    </xsd:element>
    <xsd:element name="np_Comments" ma:index="8" nillable="true" ma:displayName="Comments" ma:description="" ma:internalName="np_Comments">
      <xsd:simpleType>
        <xsd:restriction base="dms:Note">
          <xsd:maxLength value="255"/>
        </xsd:restriction>
      </xsd:simpleType>
    </xsd:element>
    <xsd:element name="i94c2962938541969a6cf1b3cf5a5dcf" ma:index="12" nillable="true" ma:taxonomy="true" ma:internalName="i94c2962938541969a6cf1b3cf5a5dcf" ma:taxonomyFieldName="np_GlobalDocType" ma:displayName="Document Type" ma:fieldId="{294c2962-9385-4196-9a6c-f1b3cf5a5dcf}" ma:sspId="d1778a28-9f50-4fb9-b03b-0a0fdc856c14" ma:termSetId="1468220f-a8f3-4ea3-86de-0fbd052e4970" ma:anchorId="00000000-0000-0000-0000-000000000000" ma:open="false" ma:isKeyword="false">
      <xsd:complexType>
        <xsd:sequence>
          <xsd:element ref="pc:Terms" minOccurs="0" maxOccurs="1"/>
        </xsd:sequence>
      </xsd:complexType>
    </xsd:element>
    <xsd:element name="cccaf5dfa3fa4b1498f97a563ebdedcf" ma:index="16" ma:taxonomy="true" ma:internalName="cccaf5dfa3fa4b1498f97a563ebdedcf" ma:taxonomyFieldName="np_House" ma:displayName="House" ma:default="" ma:fieldId="{cccaf5df-a3fa-4b14-98f9-7a563ebdedcf}" ma:taxonomyMulti="true" ma:sspId="d1778a28-9f50-4fb9-b03b-0a0fdc856c14" ma:termSetId="9a846694-43c0-429c-b6e8-fe46f05ce389" ma:anchorId="00000000-0000-0000-0000-000000000000" ma:open="false" ma:isKeyword="false">
      <xsd:complexType>
        <xsd:sequence>
          <xsd:element ref="pc:Terms" minOccurs="0" maxOccurs="1"/>
        </xsd:sequence>
      </xsd:complexType>
    </xsd:element>
    <xsd:element name="TaxKeywordTaxHTField" ma:index="18" nillable="true" ma:taxonomy="true" ma:internalName="TaxKeywordTaxHTField" ma:taxonomyFieldName="TaxKeyword" ma:displayName="Keywords" ma:readOnly="false" ma:fieldId="{23f27201-bee3-471e-b2e7-b64fd8b7ca38}" ma:taxonomyMulti="true" ma:sspId="d1778a28-9f50-4fb9-b03b-0a0fdc856c14" ma:termSetId="00000000-0000-0000-0000-000000000000" ma:anchorId="00000000-0000-0000-0000-000000000000" ma:open="true" ma:isKeyword="true">
      <xsd:complexType>
        <xsd:sequence>
          <xsd:element ref="pc:Terms" minOccurs="0" maxOccurs="1"/>
        </xsd:sequence>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3e34047-ac42-4036-9033-e057f6ab76f1" elementFormDefault="qualified">
    <xsd:import namespace="http://schemas.microsoft.com/office/2006/documentManagement/types"/>
    <xsd:import namespace="http://schemas.microsoft.com/office/infopath/2007/PartnerControls"/>
    <xsd:element name="TaxCatchAll" ma:index="9" nillable="true" ma:displayName="Taxonomy Catch All Column" ma:hidden="true" ma:list="{8213f7c6-a5d3-4846-9e2e-af72337c859b}" ma:internalName="TaxCatchAll" ma:showField="CatchAllData" ma:web="2544f7b8-f68e-4f6d-abc1-75bcb74e77b8">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8213f7c6-a5d3-4846-9e2e-af72337c859b}" ma:internalName="TaxCatchAllLabel" ma:readOnly="true" ma:showField="CatchAllDataLabel" ma:web="2544f7b8-f68e-4f6d-abc1-75bcb74e77b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np_ReviewDate xmlns="2544f7b8-f68e-4f6d-abc1-75bcb74e77b8" xsi:nil="true"/>
    <TaxKeywordTaxHTField xmlns="2544f7b8-f68e-4f6d-abc1-75bcb74e77b8">
      <Terms xmlns="http://schemas.microsoft.com/office/infopath/2007/PartnerControls"/>
    </TaxKeywordTaxHTField>
    <cccaf5dfa3fa4b1498f97a563ebdedcf xmlns="2544f7b8-f68e-4f6d-abc1-75bcb74e77b8">
      <Terms xmlns="http://schemas.microsoft.com/office/infopath/2007/PartnerControls">
        <TermInfo xmlns="http://schemas.microsoft.com/office/infopath/2007/PartnerControls">
          <TermName xmlns="http://schemas.microsoft.com/office/infopath/2007/PartnerControls">Legislative Assembly</TermName>
          <TermId xmlns="http://schemas.microsoft.com/office/infopath/2007/PartnerControls">54227a78-6c34-4ebf-92dd-58b2a63901ab</TermId>
        </TermInfo>
        <TermInfo xmlns="http://schemas.microsoft.com/office/infopath/2007/PartnerControls">
          <TermName xmlns="http://schemas.microsoft.com/office/infopath/2007/PartnerControls">Legislative Council</TermName>
          <TermId xmlns="http://schemas.microsoft.com/office/infopath/2007/PartnerControls">0986090c-7fba-4d51-be51-cf583b69df00</TermId>
        </TermInfo>
      </Terms>
    </cccaf5dfa3fa4b1498f97a563ebdedcf>
    <TaxCatchAll xmlns="63e34047-ac42-4036-9033-e057f6ab76f1">
      <Value>4</Value>
      <Value>3</Value>
    </TaxCatchAll>
    <np_Comments xmlns="2544f7b8-f68e-4f6d-abc1-75bcb74e77b8" xsi:nil="true"/>
    <i94c2962938541969a6cf1b3cf5a5dcf xmlns="2544f7b8-f68e-4f6d-abc1-75bcb74e77b8">
      <Terms xmlns="http://schemas.microsoft.com/office/infopath/2007/PartnerControls"/>
    </i94c2962938541969a6cf1b3cf5a5dcf>
    <np_Obsolete xmlns="2544f7b8-f68e-4f6d-abc1-75bcb74e77b8">false</np_Obsolete>
    <Comments xmlns="http://schemas.microsoft.com/sharepoint/v3" xsi:nil="true"/>
  </documentManagement>
</p:properties>
</file>

<file path=customXml/itemProps1.xml><?xml version="1.0" encoding="utf-8"?>
<ds:datastoreItem xmlns:ds="http://schemas.openxmlformats.org/officeDocument/2006/customXml" ds:itemID="{8E4E5E1C-CEDB-4EC2-AA87-480338A7399B}"/>
</file>

<file path=customXml/itemProps2.xml><?xml version="1.0" encoding="utf-8"?>
<ds:datastoreItem xmlns:ds="http://schemas.openxmlformats.org/officeDocument/2006/customXml" ds:itemID="{7AD37174-2124-4E94-A811-1BBD70B5B9DE}"/>
</file>

<file path=customXml/itemProps3.xml><?xml version="1.0" encoding="utf-8"?>
<ds:datastoreItem xmlns:ds="http://schemas.openxmlformats.org/officeDocument/2006/customXml" ds:itemID="{CA6F6FF4-49B4-473D-BCDA-9FA018C01142}"/>
</file>

<file path=customXml/itemProps4.xml><?xml version="1.0" encoding="utf-8"?>
<ds:datastoreItem xmlns:ds="http://schemas.openxmlformats.org/officeDocument/2006/customXml" ds:itemID="{15255A64-5C4A-4FD5-A9C5-609666A9AF88}"/>
</file>

<file path=docProps/app.xml><?xml version="1.0" encoding="utf-8"?>
<Properties xmlns="http://schemas.openxmlformats.org/officeDocument/2006/extended-properties" xmlns:vt="http://schemas.openxmlformats.org/officeDocument/2006/docPropsVTypes">
  <TotalTime>1073</TotalTime>
  <Words>490</Words>
  <Application>Microsoft Office PowerPoint</Application>
  <PresentationFormat>On-screen Show (4:3)</PresentationFormat>
  <Paragraphs>81</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Engaging with ‘good’ public policy – concepts and practice</vt:lpstr>
      <vt:lpstr>PowerPoint Presentation</vt:lpstr>
      <vt:lpstr>Key definitions - Outcomes</vt:lpstr>
      <vt:lpstr>Key definitions - Outputs</vt:lpstr>
      <vt:lpstr>Methodology</vt:lpstr>
      <vt:lpstr>Exercise: Identify the inputs, outputs and outcomes</vt:lpstr>
      <vt:lpstr>Exercise: Identify the inputs, outputs and outcomes </vt:lpstr>
      <vt:lpstr>PowerPoint Presentation</vt:lpstr>
      <vt:lpstr>Networks and policy</vt:lpstr>
      <vt:lpstr>Collaborative Practice – what is your situation? </vt:lpstr>
      <vt:lpstr>PowerPoint Presentation</vt:lpstr>
      <vt:lpstr>Political Nous – what is it?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Women and the workforce World war 2</dc:title>
  <dc:creator>ted</dc:creator>
  <cp:lastModifiedBy>Randal</cp:lastModifiedBy>
  <cp:revision>24</cp:revision>
  <cp:lastPrinted>2017-10-21T04:15:23Z</cp:lastPrinted>
  <dcterms:created xsi:type="dcterms:W3CDTF">2015-03-08T07:35:01Z</dcterms:created>
  <dcterms:modified xsi:type="dcterms:W3CDTF">2017-10-22T12:25:11Z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0x010100B4AB8C460F894C5AB7B771816AADFE9400A1FFE83F5E8E0A47A6183D1B84F24E59</vt:lpwstr>
  </property>
  <property fmtid="{D5CDD505-2E9C-101B-9397-08002B2CF9AE}" pid="3" name="np_GlobalDocType">
    <vt:lpwstr/>
  </property>
  <property fmtid="{D5CDD505-2E9C-101B-9397-08002B2CF9AE}" pid="4" name="TaxKeyword">
    <vt:lpwstr/>
  </property>
  <property fmtid="{D5CDD505-2E9C-101B-9397-08002B2CF9AE}" pid="5" name="np_House">
    <vt:lpwstr>3;#Legislative Assembly|54227a78-6c34-4ebf-92dd-58b2a63901ab;#4;#Legislative Council|0986090c-7fba-4d51-be51-cf583b69df00</vt:lpwstr>
  </property>
</Properties>
</file>