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696" r:id="rId2"/>
    <p:sldId id="722" r:id="rId3"/>
    <p:sldId id="711" r:id="rId4"/>
    <p:sldId id="724" r:id="rId5"/>
    <p:sldId id="719" r:id="rId6"/>
    <p:sldId id="725" r:id="rId7"/>
    <p:sldId id="721" r:id="rId8"/>
  </p:sldIdLst>
  <p:sldSz cx="9144000" cy="6858000" type="screen4x3"/>
  <p:notesSz cx="6799263" cy="9929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wrissa chan" initials="lc" lastIdx="1" clrIdx="0"/>
  <p:cmAuthor id="1" name="Peter Coulogeorgiou" initials="PC" lastIdx="1" clrIdx="1">
    <p:extLst>
      <p:ext uri="{19B8F6BF-5375-455C-9EA6-DF929625EA0E}">
        <p15:presenceInfo xmlns:p15="http://schemas.microsoft.com/office/powerpoint/2012/main" userId="S-1-5-21-1485253567-2068988226-1846952604-10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C00"/>
    <a:srgbClr val="ECCCCD"/>
    <a:srgbClr val="F6E7E8"/>
    <a:srgbClr val="FFEFEF"/>
    <a:srgbClr val="FFD9D9"/>
    <a:srgbClr val="FFCCFF"/>
    <a:srgbClr val="E20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929" autoAdjust="0"/>
  </p:normalViewPr>
  <p:slideViewPr>
    <p:cSldViewPr snapToGrid="0" snapToObjects="1">
      <p:cViewPr varScale="1">
        <p:scale>
          <a:sx n="60" d="100"/>
          <a:sy n="60" d="100"/>
        </p:scale>
        <p:origin x="212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3" d="100"/>
          <a:sy n="63" d="100"/>
        </p:scale>
        <p:origin x="3130" y="67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46" cy="496571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999" y="1"/>
            <a:ext cx="2945646" cy="496571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pPr>
              <a:defRPr/>
            </a:pPr>
            <a:fld id="{26D38262-5EE6-411A-959B-30529FDD981A}" type="datetimeFigureOut">
              <a:rPr lang="en-AU"/>
              <a:pPr>
                <a:defRPr/>
              </a:pPr>
              <a:t>25/10/2017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46"/>
            <a:ext cx="2945646" cy="49657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pPr algn="ctr">
              <a:defRPr/>
            </a:pPr>
            <a:endParaRPr lang="en-AU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999" y="9431646"/>
            <a:ext cx="2945646" cy="49657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pPr>
              <a:defRPr/>
            </a:pPr>
            <a:fld id="{04B8555F-BAB0-4FCF-89A9-9A154D8C22A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74606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46" cy="496571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999" y="1"/>
            <a:ext cx="2945646" cy="496571"/>
          </a:xfrm>
          <a:prstGeom prst="rect">
            <a:avLst/>
          </a:prstGeom>
        </p:spPr>
        <p:txBody>
          <a:bodyPr vert="horz" wrap="square" lIns="92473" tIns="46237" rIns="92473" bIns="462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BB9C35-C524-4236-A5E0-56D0E81F6568}" type="datetimeFigureOut">
              <a:rPr lang="en-US"/>
              <a:pPr>
                <a:defRPr/>
              </a:pPr>
              <a:t>10/25/2017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5" y="4716622"/>
            <a:ext cx="5439734" cy="4469135"/>
          </a:xfrm>
          <a:prstGeom prst="rect">
            <a:avLst/>
          </a:prstGeom>
        </p:spPr>
        <p:txBody>
          <a:bodyPr vert="horz" lIns="92473" tIns="46237" rIns="92473" bIns="46237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5646" cy="49657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999" y="9431646"/>
            <a:ext cx="2945646" cy="496570"/>
          </a:xfrm>
          <a:prstGeom prst="rect">
            <a:avLst/>
          </a:prstGeom>
        </p:spPr>
        <p:txBody>
          <a:bodyPr vert="horz" wrap="square" lIns="92473" tIns="46237" rIns="92473" bIns="462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F8BE0C-365D-4A48-97CF-2167505DC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66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altLang="en-US" baseline="0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39D4ACF-7CB4-498C-A415-4F74F9BE28F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10073945"/>
            <a:ext cx="2857661" cy="530743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679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6E2295-CF96-4D76-BCED-4193D82DD8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9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MS PGothic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8BE0C-365D-4A48-97CF-2167505DC60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5646" cy="49657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35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6E2295-CF96-4D76-BCED-4193D82DD8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13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8BE0C-365D-4A48-97CF-2167505DC60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5646" cy="49657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897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8BE0C-365D-4A48-97CF-2167505DC60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5646" cy="49657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80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F8BE0C-365D-4A48-97CF-2167505DC60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31646"/>
            <a:ext cx="2945646" cy="496570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236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O004_Powerpoint_Cover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76405"/>
            <a:ext cx="7772400" cy="1174825"/>
          </a:xfrm>
        </p:spPr>
        <p:txBody>
          <a:bodyPr/>
          <a:lstStyle>
            <a:lvl1pPr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8599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089949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1768"/>
            <a:ext cx="6682636" cy="842963"/>
          </a:xfrm>
        </p:spPr>
        <p:txBody>
          <a:bodyPr/>
          <a:lstStyle>
            <a:lvl1pPr>
              <a:defRPr>
                <a:solidFill>
                  <a:srgbClr val="E2002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9632"/>
            <a:ext cx="8229600" cy="41586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90229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7107"/>
            <a:ext cx="4038600" cy="430130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17108"/>
            <a:ext cx="4038600" cy="430130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292827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674" y="2045284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E200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58950"/>
            <a:ext cx="4040188" cy="36295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3855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E200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8951"/>
            <a:ext cx="4041775" cy="36295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59242"/>
            <a:ext cx="6682636" cy="84296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133606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542779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200" b="0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610677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58838"/>
            <a:ext cx="6683375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28850"/>
            <a:ext cx="8229600" cy="415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873250"/>
            <a:ext cx="82296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AUDITOFFICE_Logo_StackFINAL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252413"/>
            <a:ext cx="1000125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4895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D55-B537-4667-8580-0BEC31DD1119}" type="slidenum">
              <a:rPr lang="en-AU" smtClean="0"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2" r:id="rId2"/>
    <p:sldLayoutId id="2147483813" r:id="rId3"/>
    <p:sldLayoutId id="2147483814" r:id="rId4"/>
    <p:sldLayoutId id="2147483815" r:id="rId5"/>
    <p:sldLayoutId id="2147483816" r:id="rId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E2002B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E2002B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E2002B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E2002B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E2002B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9"/>
        </a:buBlip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9"/>
        </a:buBlip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9"/>
        </a:buBlip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9"/>
        </a:buBlip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9"/>
        </a:buBlip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75312" y="533400"/>
            <a:ext cx="7772400" cy="1086358"/>
          </a:xfrm>
        </p:spPr>
        <p:txBody>
          <a:bodyPr/>
          <a:lstStyle/>
          <a:p>
            <a:pPr eaLnBrk="1" hangingPunct="1"/>
            <a:br>
              <a:rPr lang="en-US" altLang="en-US" sz="3200" b="1" dirty="0">
                <a:latin typeface="Arial" charset="0"/>
                <a:cs typeface="Arial" charset="0"/>
              </a:rPr>
            </a:br>
            <a:r>
              <a:rPr lang="en-US" altLang="en-US" sz="3200" b="1" dirty="0">
                <a:latin typeface="Arial" charset="0"/>
                <a:cs typeface="Arial" charset="0"/>
              </a:rPr>
              <a:t>Engaging with Public Finances</a:t>
            </a:r>
            <a:br>
              <a:rPr lang="en-US" altLang="en-US" sz="2800" dirty="0">
                <a:latin typeface="Arial" charset="0"/>
                <a:cs typeface="Arial" charset="0"/>
              </a:rPr>
            </a:br>
            <a:endParaRPr lang="en-US" altLang="en-US" sz="2800" dirty="0">
              <a:latin typeface="Arial" charset="0"/>
              <a:cs typeface="Arial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375312" y="1619798"/>
            <a:ext cx="7229448" cy="1796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b="0" kern="1200">
                <a:solidFill>
                  <a:schemeClr val="bg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2002B"/>
                </a:solidFill>
                <a:latin typeface="Arial" charset="0"/>
                <a:ea typeface="MS PGothic" pitchFamily="3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2002B"/>
                </a:solidFill>
                <a:latin typeface="Arial" charset="0"/>
                <a:ea typeface="MS PGothic" pitchFamily="3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2002B"/>
                </a:solidFill>
                <a:latin typeface="Arial" charset="0"/>
                <a:ea typeface="MS PGothic" pitchFamily="3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E2002B"/>
                </a:solidFill>
                <a:latin typeface="Arial" charset="0"/>
                <a:ea typeface="MS PGothic" pitchFamily="3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Arial" charset="0"/>
                <a:cs typeface="Arial" charset="0"/>
              </a:rPr>
              <a:t>Commonwealth Parliamentary Association Australia and Pacific Regional Conference 2017</a:t>
            </a:r>
          </a:p>
          <a:p>
            <a:pPr eaLnBrk="1" hangingPunct="1"/>
            <a:r>
              <a:rPr lang="en-US" altLang="en-US" sz="2000" b="1" dirty="0">
                <a:latin typeface="Arial" charset="0"/>
                <a:cs typeface="Arial" charset="0"/>
              </a:rPr>
              <a:t>Jubilee Room</a:t>
            </a:r>
          </a:p>
          <a:p>
            <a:pPr eaLnBrk="1" hangingPunct="1"/>
            <a:r>
              <a:rPr lang="en-US" altLang="en-US" sz="2000" b="1" dirty="0">
                <a:latin typeface="Arial" charset="0"/>
                <a:cs typeface="Arial" charset="0"/>
              </a:rPr>
              <a:t>Parliament House</a:t>
            </a:r>
            <a:br>
              <a:rPr lang="en-US" altLang="en-US" sz="2000" dirty="0">
                <a:latin typeface="Arial" charset="0"/>
                <a:cs typeface="Arial" charset="0"/>
              </a:rPr>
            </a:br>
            <a:endParaRPr lang="en-US" altLang="en-US" sz="2000" dirty="0"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9619" y="3940325"/>
            <a:ext cx="42028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Margaret Crawford</a:t>
            </a: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Auditor-General of New South Wales</a:t>
            </a:r>
          </a:p>
          <a:p>
            <a:pPr eaLnBrk="1" hangingPunct="1"/>
            <a:endParaRPr lang="en-US" alt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25 October 2017</a:t>
            </a:r>
          </a:p>
        </p:txBody>
      </p:sp>
    </p:spTree>
    <p:extLst>
      <p:ext uri="{BB962C8B-B14F-4D97-AF65-F5344CB8AC3E}">
        <p14:creationId xmlns:p14="http://schemas.microsoft.com/office/powerpoint/2010/main" val="238184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28" y="215900"/>
            <a:ext cx="6909972" cy="1605468"/>
          </a:xfrm>
        </p:spPr>
        <p:txBody>
          <a:bodyPr>
            <a:normAutofit/>
          </a:bodyPr>
          <a:lstStyle/>
          <a:p>
            <a:r>
              <a:rPr lang="en-A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Engaging with public finances and the work of the Auditor-General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049" y="2682875"/>
            <a:ext cx="8515351" cy="302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800" dirty="0">
                <a:latin typeface="Arial"/>
                <a:cs typeface="Arial"/>
              </a:rPr>
              <a:t>The Auditor-General is a valuable resource</a:t>
            </a:r>
          </a:p>
          <a:p>
            <a:pPr eaLnBrk="0" hangingPunct="0">
              <a:spcBef>
                <a:spcPct val="20000"/>
              </a:spcBef>
              <a:buSzPct val="80000"/>
              <a:tabLst>
                <a:tab pos="361950" algn="l"/>
              </a:tabLst>
            </a:pPr>
            <a:endParaRPr lang="en-AU" sz="2800" dirty="0">
              <a:latin typeface="Arial"/>
              <a:cs typeface="Arial"/>
            </a:endParaRP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800" dirty="0">
                <a:latin typeface="Arial"/>
                <a:cs typeface="Arial"/>
              </a:rPr>
              <a:t>What we do and how we frame our program</a:t>
            </a:r>
          </a:p>
          <a:p>
            <a:pPr eaLnBrk="0" hangingPunct="0">
              <a:spcBef>
                <a:spcPct val="20000"/>
              </a:spcBef>
              <a:buSzPct val="80000"/>
              <a:tabLst>
                <a:tab pos="361950" algn="l"/>
              </a:tabLst>
            </a:pPr>
            <a:endParaRPr lang="en-AU" sz="2800" dirty="0">
              <a:latin typeface="Arial"/>
              <a:cs typeface="Arial"/>
            </a:endParaRP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800" dirty="0">
                <a:latin typeface="Arial"/>
                <a:cs typeface="Arial"/>
              </a:rPr>
              <a:t>Expectation management – the constraints and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85759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1768"/>
            <a:ext cx="4454165" cy="842963"/>
          </a:xfrm>
        </p:spPr>
        <p:txBody>
          <a:bodyPr/>
          <a:lstStyle/>
          <a:p>
            <a:r>
              <a:rPr lang="en-AU" dirty="0"/>
              <a:t>Role of the </a:t>
            </a:r>
            <a:br>
              <a:rPr lang="en-AU" dirty="0"/>
            </a:br>
            <a:r>
              <a:rPr lang="en-AU" dirty="0"/>
              <a:t>Auditor-General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981"/>
            <a:ext cx="3778389" cy="4158641"/>
          </a:xfrm>
        </p:spPr>
        <p:txBody>
          <a:bodyPr/>
          <a:lstStyle/>
          <a:p>
            <a:r>
              <a:rPr lang="en-US" dirty="0"/>
              <a:t>Proud history</a:t>
            </a:r>
          </a:p>
          <a:p>
            <a:r>
              <a:rPr lang="en-AU" sz="2600" dirty="0"/>
              <a:t>Important watch-dog </a:t>
            </a:r>
            <a:br>
              <a:rPr lang="en-AU" sz="2600" dirty="0"/>
            </a:br>
            <a:r>
              <a:rPr lang="en-AU" sz="2600" dirty="0"/>
              <a:t>agency</a:t>
            </a:r>
          </a:p>
          <a:p>
            <a:r>
              <a:rPr lang="en-AU" sz="2600" dirty="0"/>
              <a:t>Independent</a:t>
            </a:r>
          </a:p>
          <a:p>
            <a:r>
              <a:rPr lang="en-AU" sz="2600" dirty="0"/>
              <a:t>Support Parliament hold Government accountable for its use of public resources</a:t>
            </a:r>
          </a:p>
          <a:p>
            <a:r>
              <a:rPr lang="en-AU" sz="2600" dirty="0"/>
              <a:t>Office of around 270 professionals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17D55-B537-4667-8580-0BEC31DD1119}" type="slidenum">
              <a:rPr lang="en-AU" smtClean="0"/>
              <a:t>3</a:t>
            </a:fld>
            <a:endParaRPr lang="en-AU" dirty="0"/>
          </a:p>
        </p:txBody>
      </p:sp>
      <p:grpSp>
        <p:nvGrpSpPr>
          <p:cNvPr id="10" name="Group 9"/>
          <p:cNvGrpSpPr/>
          <p:nvPr/>
        </p:nvGrpSpPr>
        <p:grpSpPr>
          <a:xfrm>
            <a:off x="4235589" y="182955"/>
            <a:ext cx="5235394" cy="5825595"/>
            <a:chOff x="4235589" y="182955"/>
            <a:chExt cx="5235394" cy="582559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5589" y="182955"/>
              <a:ext cx="5235394" cy="279678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/>
            <a:srcRect r="38392"/>
            <a:stretch/>
          </p:blipFill>
          <p:spPr>
            <a:xfrm>
              <a:off x="4235589" y="3021251"/>
              <a:ext cx="3155025" cy="29872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673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49" y="368300"/>
            <a:ext cx="5943600" cy="1453068"/>
          </a:xfrm>
        </p:spPr>
        <p:txBody>
          <a:bodyPr>
            <a:normAutofit/>
          </a:bodyPr>
          <a:lstStyle/>
          <a:p>
            <a:r>
              <a:rPr lang="en-A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 or science?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901" y="1821368"/>
            <a:ext cx="8763000" cy="5589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Core business</a:t>
            </a:r>
          </a:p>
          <a:p>
            <a:pPr marL="800100" lvl="1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400" dirty="0">
                <a:latin typeface="Arial"/>
                <a:cs typeface="Arial"/>
              </a:rPr>
              <a:t>Statutory financial audits – state entities, universities, councils</a:t>
            </a:r>
          </a:p>
          <a:p>
            <a:pPr marL="800100" lvl="1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400" dirty="0">
                <a:latin typeface="Arial"/>
                <a:cs typeface="Arial"/>
              </a:rPr>
              <a:t>Performance audits – twenty per year</a:t>
            </a:r>
          </a:p>
          <a:p>
            <a:pPr marL="800100" lvl="1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400" dirty="0">
                <a:latin typeface="Arial"/>
                <a:cs typeface="Arial"/>
              </a:rPr>
              <a:t>Reports to Parliament</a:t>
            </a: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Coverage</a:t>
            </a: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Risk</a:t>
            </a: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Scale and impact</a:t>
            </a: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Public interest</a:t>
            </a:r>
          </a:p>
          <a:p>
            <a:pPr eaLnBrk="0" hangingPunct="0">
              <a:spcBef>
                <a:spcPct val="20000"/>
              </a:spcBef>
              <a:buSzPct val="80000"/>
              <a:tabLst>
                <a:tab pos="361950" algn="l"/>
              </a:tabLst>
            </a:pPr>
            <a:endParaRPr lang="en-AU" sz="2600" dirty="0">
              <a:latin typeface="Arial"/>
              <a:cs typeface="Arial"/>
            </a:endParaRPr>
          </a:p>
          <a:p>
            <a:pPr marL="342900" indent="-342900" eaLnBrk="0" hangingPunct="0">
              <a:spcBef>
                <a:spcPct val="20000"/>
              </a:spcBef>
              <a:buSzPct val="80000"/>
              <a:buBlip>
                <a:blip r:embed="rId3"/>
              </a:buBlip>
              <a:tabLst>
                <a:tab pos="361950" algn="l"/>
              </a:tabLst>
            </a:pPr>
            <a:r>
              <a:rPr lang="en-AU" sz="2600" dirty="0">
                <a:latin typeface="Arial"/>
                <a:cs typeface="Arial"/>
              </a:rPr>
              <a:t>Relevance to our key client – Parliament of NSW</a:t>
            </a:r>
          </a:p>
          <a:p>
            <a:pPr eaLnBrk="0" hangingPunct="0">
              <a:spcBef>
                <a:spcPct val="20000"/>
              </a:spcBef>
              <a:buSzPct val="80000"/>
              <a:tabLst>
                <a:tab pos="361950" algn="l"/>
              </a:tabLst>
            </a:pPr>
            <a:endParaRPr lang="en-AU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179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The world we operate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17D55-B537-4667-8580-0BEC31DD1119}" type="slidenum">
              <a:rPr lang="en-AU" smtClean="0"/>
              <a:t>5</a:t>
            </a:fld>
            <a:endParaRPr lang="en-A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0242" y="2146806"/>
            <a:ext cx="8104909" cy="469241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Growing lack of trust in traditional institutions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Increasing expectations of government service delivery</a:t>
            </a:r>
            <a:endParaRPr lang="en-AU" sz="2400" dirty="0"/>
          </a:p>
          <a:p>
            <a:pPr>
              <a:spcAft>
                <a:spcPts val="1200"/>
              </a:spcAft>
            </a:pPr>
            <a:r>
              <a:rPr lang="en-AU" sz="2400" dirty="0"/>
              <a:t>Digital disruption and cyber security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Governments working more through non-government agencies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A greater focus on outcomes measurement</a:t>
            </a:r>
          </a:p>
        </p:txBody>
      </p:sp>
    </p:spTree>
    <p:extLst>
      <p:ext uri="{BB962C8B-B14F-4D97-AF65-F5344CB8AC3E}">
        <p14:creationId xmlns:p14="http://schemas.microsoft.com/office/powerpoint/2010/main" val="375357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Expectation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17D55-B537-4667-8580-0BEC31DD1119}" type="slidenum">
              <a:rPr lang="en-AU" smtClean="0"/>
              <a:t>6</a:t>
            </a:fld>
            <a:endParaRPr lang="en-A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0242" y="2540507"/>
            <a:ext cx="8244958" cy="365709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Backward looking with an eye to the future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Can only comment on audit findings</a:t>
            </a:r>
            <a:endParaRPr lang="en-AU" sz="2400" dirty="0"/>
          </a:p>
          <a:p>
            <a:pPr>
              <a:spcAft>
                <a:spcPts val="1200"/>
              </a:spcAft>
            </a:pPr>
            <a:r>
              <a:rPr lang="en-AU" sz="2400" dirty="0"/>
              <a:t>Limited resources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Business model constraints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Independence - cannot be part of government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219235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317D55-B537-4667-8580-0BEC31DD1119}" type="slidenum">
              <a:rPr lang="en-AU" smtClean="0"/>
              <a:t>7</a:t>
            </a:fld>
            <a:endParaRPr lang="en-AU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40242" y="2565400"/>
            <a:ext cx="8371958" cy="37719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endParaRPr lang="en-US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en-US" dirty="0"/>
              <a:t>“High quality financial management and reporting are crucial to properly inform the public and build community confidence in our system of government”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64321" y="6228745"/>
            <a:ext cx="407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i="1" dirty="0">
                <a:latin typeface="Arial" panose="020B0604020202020204" pitchFamily="34" charset="0"/>
                <a:cs typeface="Arial" panose="020B0604020202020204" pitchFamily="34" charset="0"/>
              </a:rPr>
              <a:t>Report on State Finances – October 2017</a:t>
            </a:r>
            <a:endParaRPr lang="en-A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51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FFCF3"/>
      </a:lt2>
      <a:accent1>
        <a:srgbClr val="CC082A"/>
      </a:accent1>
      <a:accent2>
        <a:srgbClr val="0083B0"/>
      </a:accent2>
      <a:accent3>
        <a:srgbClr val="26883D"/>
      </a:accent3>
      <a:accent4>
        <a:srgbClr val="DEB020"/>
      </a:accent4>
      <a:accent5>
        <a:srgbClr val="4BACC6"/>
      </a:accent5>
      <a:accent6>
        <a:srgbClr val="FF6666"/>
      </a:accent6>
      <a:hlink>
        <a:srgbClr val="004080"/>
      </a:hlink>
      <a:folHlink>
        <a:srgbClr val="FF8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General Document</p:Name>
  <p:Description>NSW Parliament defaull website auditing policy</p:Description>
  <p:Statement>Audit Content Changes</p:Statement>
  <p:PolicyItems>
    <p:PolicyItem featureId="Microsoft.Office.RecordsManagement.PolicyFeatures.PolicyAudit" staticId="0x010100B4AB8C460F894C5AB7B771816AADFE9400A1FFE83F5E8E0A47A6183D1B84F24E59|990474540" UniqueId="eb5bdeda-8989-4cde-b8ca-1b14bda8d4f4">
      <p:Name>Auditing</p:Name>
      <p:Description>Audits user actions on documents and list items to the Audit Log.</p:Description>
      <p:CustomData>
        <Audit>
          <Update/>
          <MoveCopy/>
          <DeleteRestore/>
        </Audit>
      </p:CustomData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B4AB8C460F894C5AB7B771816AADFE9400A1FFE83F5E8E0A47A6183D1B84F24E59" ma:contentTypeVersion="355" ma:contentTypeDescription="" ma:contentTypeScope="" ma:versionID="2be56fa6b342f3f114fe67c4cfe7ef8c">
  <xsd:schema xmlns:xsd="http://www.w3.org/2001/XMLSchema" xmlns:xs="http://www.w3.org/2001/XMLSchema" xmlns:p="http://schemas.microsoft.com/office/2006/metadata/properties" xmlns:ns1="http://schemas.microsoft.com/sharepoint/v3" xmlns:ns2="2544f7b8-f68e-4f6d-abc1-75bcb74e77b8" xmlns:ns3="63e34047-ac42-4036-9033-e057f6ab76f1" targetNamespace="http://schemas.microsoft.com/office/2006/metadata/properties" ma:root="true" ma:fieldsID="bd781acdb501bedeb57cae32fdbaf191" ns1:_="" ns2:_="" ns3:_="">
    <xsd:import namespace="http://schemas.microsoft.com/sharepoint/v3"/>
    <xsd:import namespace="2544f7b8-f68e-4f6d-abc1-75bcb74e77b8"/>
    <xsd:import namespace="63e34047-ac42-4036-9033-e057f6ab76f1"/>
    <xsd:element name="properties">
      <xsd:complexType>
        <xsd:sequence>
          <xsd:element name="documentManagement">
            <xsd:complexType>
              <xsd:all>
                <xsd:element ref="ns2:np_ReviewDate" minOccurs="0"/>
                <xsd:element ref="ns2:np_Obsolete"/>
                <xsd:element ref="ns2:np_Comments" minOccurs="0"/>
                <xsd:element ref="ns3:TaxCatchAll" minOccurs="0"/>
                <xsd:element ref="ns3:TaxCatchAllLabel" minOccurs="0"/>
                <xsd:element ref="ns2:i94c2962938541969a6cf1b3cf5a5dcf" minOccurs="0"/>
                <xsd:element ref="ns2:cccaf5dfa3fa4b1498f97a563ebdedcf" minOccurs="0"/>
                <xsd:element ref="ns2:TaxKeywordTaxHTField" minOccurs="0"/>
                <xsd:element ref="ns1:Comments" minOccurs="0"/>
                <xsd:element ref="ns1:_dlc_Exempt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20" nillable="true" ma:displayName="Comments" ma:hidden="true" ma:internalName="Comments" ma:readOnly="false">
      <xsd:simpleType>
        <xsd:restriction base="dms:Note"/>
      </xsd:simpleType>
    </xsd:element>
    <xsd:element name="_dlc_Exempt" ma:index="2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4f7b8-f68e-4f6d-abc1-75bcb74e77b8" elementFormDefault="qualified">
    <xsd:import namespace="http://schemas.microsoft.com/office/2006/documentManagement/types"/>
    <xsd:import namespace="http://schemas.microsoft.com/office/infopath/2007/PartnerControls"/>
    <xsd:element name="np_ReviewDate" ma:index="2" nillable="true" ma:displayName="Date" ma:description="" ma:internalName="np_ReviewDate" ma:readOnly="false">
      <xsd:simpleType>
        <xsd:restriction base="dms:DateTime"/>
      </xsd:simpleType>
    </xsd:element>
    <xsd:element name="np_Obsolete" ma:index="7" ma:displayName="Obsolete" ma:default="0" ma:description="" ma:internalName="np_Obsolete">
      <xsd:simpleType>
        <xsd:restriction base="dms:Boolean"/>
      </xsd:simpleType>
    </xsd:element>
    <xsd:element name="np_Comments" ma:index="8" nillable="true" ma:displayName="Comments" ma:description="" ma:internalName="np_Comments">
      <xsd:simpleType>
        <xsd:restriction base="dms:Note">
          <xsd:maxLength value="255"/>
        </xsd:restriction>
      </xsd:simpleType>
    </xsd:element>
    <xsd:element name="i94c2962938541969a6cf1b3cf5a5dcf" ma:index="12" nillable="true" ma:taxonomy="true" ma:internalName="i94c2962938541969a6cf1b3cf5a5dcf" ma:taxonomyFieldName="np_GlobalDocType" ma:displayName="Document Type" ma:fieldId="{294c2962-9385-4196-9a6c-f1b3cf5a5dcf}" ma:sspId="d1778a28-9f50-4fb9-b03b-0a0fdc856c14" ma:termSetId="1468220f-a8f3-4ea3-86de-0fbd052e49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af5dfa3fa4b1498f97a563ebdedcf" ma:index="16" ma:taxonomy="true" ma:internalName="cccaf5dfa3fa4b1498f97a563ebdedcf" ma:taxonomyFieldName="np_House" ma:displayName="House" ma:default="" ma:fieldId="{cccaf5df-a3fa-4b14-98f9-7a563ebdedcf}" ma:taxonomyMulti="true" ma:sspId="d1778a28-9f50-4fb9-b03b-0a0fdc856c14" ma:termSetId="9a846694-43c0-429c-b6e8-fe46f05ce3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8" nillable="true" ma:taxonomy="true" ma:internalName="TaxKeywordTaxHTField" ma:taxonomyFieldName="TaxKeyword" ma:displayName="Keywords" ma:readOnly="false" ma:fieldId="{23f27201-bee3-471e-b2e7-b64fd8b7ca38}" ma:taxonomyMulti="true" ma:sspId="d1778a28-9f50-4fb9-b03b-0a0fdc856c1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e34047-ac42-4036-9033-e057f6ab76f1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8213f7c6-a5d3-4846-9e2e-af72337c859b}" ma:internalName="TaxCatchAll" ma:showField="CatchAllData" ma:web="2544f7b8-f68e-4f6d-abc1-75bcb74e77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8213f7c6-a5d3-4846-9e2e-af72337c859b}" ma:internalName="TaxCatchAllLabel" ma:readOnly="true" ma:showField="CatchAllDataLabel" ma:web="2544f7b8-f68e-4f6d-abc1-75bcb74e77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p_ReviewDate xmlns="2544f7b8-f68e-4f6d-abc1-75bcb74e77b8" xsi:nil="true"/>
    <TaxKeywordTaxHTField xmlns="2544f7b8-f68e-4f6d-abc1-75bcb74e77b8">
      <Terms xmlns="http://schemas.microsoft.com/office/infopath/2007/PartnerControls">
        <TermInfo xmlns="http://schemas.microsoft.com/office/infopath/2007/PartnerControls">
          <TermName xmlns="http://schemas.microsoft.com/office/infopath/2007/PartnerControls">[SEC=UNCLASSIFIED]</TermName>
          <TermId xmlns="http://schemas.microsoft.com/office/infopath/2007/PartnerControls">58c1ba6c-1b15-4f2d-9a68-c984dc53195e</TermId>
        </TermInfo>
      </Terms>
    </TaxKeywordTaxHTField>
    <cccaf5dfa3fa4b1498f97a563ebdedcf xmlns="2544f7b8-f68e-4f6d-abc1-75bcb74e77b8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Legislative Assembly</TermName>
          <TermId xmlns="http://schemas.microsoft.com/office/infopath/2007/PartnerControls">54227a78-6c34-4ebf-92dd-58b2a63901ab</TermId>
        </TermInfo>
        <TermInfo xmlns="http://schemas.microsoft.com/office/infopath/2007/PartnerControls">
          <TermName xmlns="http://schemas.microsoft.com/office/infopath/2007/PartnerControls">Legislative Council</TermName>
          <TermId xmlns="http://schemas.microsoft.com/office/infopath/2007/PartnerControls">0986090c-7fba-4d51-be51-cf583b69df00</TermId>
        </TermInfo>
      </Terms>
    </cccaf5dfa3fa4b1498f97a563ebdedcf>
    <TaxCatchAll xmlns="63e34047-ac42-4036-9033-e057f6ab76f1">
      <Value>4</Value>
      <Value>3</Value>
      <Value>22785</Value>
    </TaxCatchAll>
    <np_Comments xmlns="2544f7b8-f68e-4f6d-abc1-75bcb74e77b8" xsi:nil="true"/>
    <i94c2962938541969a6cf1b3cf5a5dcf xmlns="2544f7b8-f68e-4f6d-abc1-75bcb74e77b8">
      <Terms xmlns="http://schemas.microsoft.com/office/infopath/2007/PartnerControls"/>
    </i94c2962938541969a6cf1b3cf5a5dcf>
    <np_Obsolete xmlns="2544f7b8-f68e-4f6d-abc1-75bcb74e77b8">false</np_Obsolete>
    <Comment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DB510DC-1ACF-49A3-A595-84974E9E0240}"/>
</file>

<file path=customXml/itemProps2.xml><?xml version="1.0" encoding="utf-8"?>
<ds:datastoreItem xmlns:ds="http://schemas.openxmlformats.org/officeDocument/2006/customXml" ds:itemID="{7A618074-8C22-4100-927F-6940AE6DDDFF}"/>
</file>

<file path=customXml/itemProps3.xml><?xml version="1.0" encoding="utf-8"?>
<ds:datastoreItem xmlns:ds="http://schemas.openxmlformats.org/officeDocument/2006/customXml" ds:itemID="{EE720AA5-6987-4AC2-9EB0-F4636B40BDC7}"/>
</file>

<file path=customXml/itemProps4.xml><?xml version="1.0" encoding="utf-8"?>
<ds:datastoreItem xmlns:ds="http://schemas.openxmlformats.org/officeDocument/2006/customXml" ds:itemID="{4A290281-8811-4960-A7DA-25B2B466DCD7}"/>
</file>

<file path=docProps/app.xml><?xml version="1.0" encoding="utf-8"?>
<Properties xmlns="http://schemas.openxmlformats.org/officeDocument/2006/extended-properties" xmlns:vt="http://schemas.openxmlformats.org/officeDocument/2006/docPropsVTypes">
  <TotalTime>29946</TotalTime>
  <Words>212</Words>
  <Application>Microsoft Office PowerPoint</Application>
  <PresentationFormat>On-screen Show 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ＭＳ Ｐゴシック</vt:lpstr>
      <vt:lpstr>Arial</vt:lpstr>
      <vt:lpstr>Calibri</vt:lpstr>
      <vt:lpstr>Office Theme</vt:lpstr>
      <vt:lpstr> Engaging with Public Finances </vt:lpstr>
      <vt:lpstr>Engaging with public finances and the work of the Auditor-General </vt:lpstr>
      <vt:lpstr>Role of the  Auditor-General</vt:lpstr>
      <vt:lpstr>Art or science?</vt:lpstr>
      <vt:lpstr> The world we operate in</vt:lpstr>
      <vt:lpstr> Expectation Management</vt:lpstr>
      <vt:lpstr>PowerPoint Presentation</vt:lpstr>
    </vt:vector>
  </TitlesOfParts>
  <Company>wisebrownfox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Wise</dc:creator>
  <cp:keywords> [SEC=UNCLASSIFIED]</cp:keywords>
  <cp:lastModifiedBy>Sandra Tavares</cp:lastModifiedBy>
  <cp:revision>1523</cp:revision>
  <cp:lastPrinted>2017-10-24T21:05:18Z</cp:lastPrinted>
  <dcterms:created xsi:type="dcterms:W3CDTF">2011-10-19T23:54:58Z</dcterms:created>
  <dcterms:modified xsi:type="dcterms:W3CDTF">2017-10-24T21:43:03Z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Originator_Hash_SHA1">
    <vt:lpwstr>16B2DD404F41D42D26720A263C901EF241D9A26D</vt:lpwstr>
  </property>
  <property fmtid="{D5CDD505-2E9C-101B-9397-08002B2CF9AE}" pid="3" name="PM_SecurityClassification">
    <vt:lpwstr>UNCLASSIFIED</vt:lpwstr>
  </property>
  <property fmtid="{D5CDD505-2E9C-101B-9397-08002B2CF9AE}" pid="4" name="PM_DisplayValueSecClassificationWithQualifier">
    <vt:lpwstr>UNCLASSIFIED Only</vt:lpwstr>
  </property>
  <property fmtid="{D5CDD505-2E9C-101B-9397-08002B2CF9AE}" pid="5" name="PM_Qualifier">
    <vt:lpwstr/>
  </property>
  <property fmtid="{D5CDD505-2E9C-101B-9397-08002B2CF9AE}" pid="6" name="PM_Hash_SHA1">
    <vt:lpwstr>647568ECD0E0705BF43ABAE6679B5A534209D3D8</vt:lpwstr>
  </property>
  <property fmtid="{D5CDD505-2E9C-101B-9397-08002B2CF9AE}" pid="7" name="PM_InsertionValue">
    <vt:lpwstr> </vt:lpwstr>
  </property>
  <property fmtid="{D5CDD505-2E9C-101B-9397-08002B2CF9AE}" pid="8" name="PM_Hash_Salt">
    <vt:lpwstr>8B788BFAAF3FAA4CAFC50806174F7D95</vt:lpwstr>
  </property>
  <property fmtid="{D5CDD505-2E9C-101B-9397-08002B2CF9AE}" pid="9" name="PM_Hash_Version">
    <vt:lpwstr>2016.1</vt:lpwstr>
  </property>
  <property fmtid="{D5CDD505-2E9C-101B-9397-08002B2CF9AE}" pid="10" name="PM_Hash_Salt_Prev">
    <vt:lpwstr>FD5B092FC627EC1B1730F4E9A76C09DA</vt:lpwstr>
  </property>
  <property fmtid="{D5CDD505-2E9C-101B-9397-08002B2CF9AE}" pid="11" name="PM_Caveats_Count">
    <vt:lpwstr>0</vt:lpwstr>
  </property>
  <property fmtid="{D5CDD505-2E9C-101B-9397-08002B2CF9AE}" pid="12" name="PM_LastInsertion">
    <vt:lpwstr>UNCLASSIFIED Only</vt:lpwstr>
  </property>
  <property fmtid="{D5CDD505-2E9C-101B-9397-08002B2CF9AE}" pid="13" name="PM_PrintOutPlacement_PPT">
    <vt:lpwstr/>
  </property>
  <property fmtid="{D5CDD505-2E9C-101B-9397-08002B2CF9AE}" pid="14" name="PM_SecurityClassification_Prev">
    <vt:lpwstr>UNCLASSIFIED</vt:lpwstr>
  </property>
  <property fmtid="{D5CDD505-2E9C-101B-9397-08002B2CF9AE}" pid="15" name="PM_Qualifier_Prev">
    <vt:lpwstr/>
  </property>
  <property fmtid="{D5CDD505-2E9C-101B-9397-08002B2CF9AE}" pid="16" name="PM_ProtectiveMarkingValue_Header">
    <vt:lpwstr>UNCLASSIFIED Only</vt:lpwstr>
  </property>
  <property fmtid="{D5CDD505-2E9C-101B-9397-08002B2CF9AE}" pid="17" name="PM_ProtectiveMarkingValue_Footer">
    <vt:lpwstr>UNCLASSIFIED Only</vt:lpwstr>
  </property>
  <property fmtid="{D5CDD505-2E9C-101B-9397-08002B2CF9AE}" pid="18" name="PM_ProtectiveMarkingImage_Header">
    <vt:lpwstr>C:\Program Files (x86)\Common Files\janusNET Shared\janusSEAL\Images\DocumentSlashBlue.png</vt:lpwstr>
  </property>
  <property fmtid="{D5CDD505-2E9C-101B-9397-08002B2CF9AE}" pid="19" name="PM_Version">
    <vt:lpwstr>2012.3</vt:lpwstr>
  </property>
  <property fmtid="{D5CDD505-2E9C-101B-9397-08002B2CF9AE}" pid="20" name="PM_ProtectiveMarkingImage_Footer">
    <vt:lpwstr>C:\Program Files (x86)\Common Files\janusNET Shared\janusSEAL\Images\DocumentSlashBlue.png</vt:lpwstr>
  </property>
  <property fmtid="{D5CDD505-2E9C-101B-9397-08002B2CF9AE}" pid="21" name="PM_Namespace">
    <vt:lpwstr>2013.1.nsw.gov.au</vt:lpwstr>
  </property>
  <property fmtid="{D5CDD505-2E9C-101B-9397-08002B2CF9AE}" pid="22" name="PM_Originating_FileId">
    <vt:lpwstr>4DAE00DF14124E4B9CD6EBB5877EF345</vt:lpwstr>
  </property>
  <property fmtid="{D5CDD505-2E9C-101B-9397-08002B2CF9AE}" pid="23" name="PM_OriginationTimeStamp">
    <vt:lpwstr>2017-10-24T21:43:02Z</vt:lpwstr>
  </property>
  <property fmtid="{D5CDD505-2E9C-101B-9397-08002B2CF9AE}" pid="24" name="ContentTypeId">
    <vt:lpwstr>0x010100B4AB8C460F894C5AB7B771816AADFE9400A1FFE83F5E8E0A47A6183D1B84F24E59</vt:lpwstr>
  </property>
  <property fmtid="{D5CDD505-2E9C-101B-9397-08002B2CF9AE}" pid="25" name="TaxKeyword">
    <vt:lpwstr>22785;#[SEC=UNCLASSIFIED]|58c1ba6c-1b15-4f2d-9a68-c984dc53195e</vt:lpwstr>
  </property>
  <property fmtid="{D5CDD505-2E9C-101B-9397-08002B2CF9AE}" pid="26" name="np_GlobalDocType">
    <vt:lpwstr/>
  </property>
  <property fmtid="{D5CDD505-2E9C-101B-9397-08002B2CF9AE}" pid="27" name="np_House">
    <vt:lpwstr>3;#Legislative Assembly|54227a78-6c34-4ebf-92dd-58b2a63901ab;#4;#Legislative Council|0986090c-7fba-4d51-be51-cf583b69df00</vt:lpwstr>
  </property>
</Properties>
</file>