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3"/>
  </p:notesMasterIdLst>
  <p:sldIdLst>
    <p:sldId id="256" r:id="rId2"/>
    <p:sldId id="265" r:id="rId3"/>
    <p:sldId id="310" r:id="rId4"/>
    <p:sldId id="286" r:id="rId5"/>
    <p:sldId id="266" r:id="rId6"/>
    <p:sldId id="293" r:id="rId7"/>
    <p:sldId id="262" r:id="rId8"/>
    <p:sldId id="309" r:id="rId9"/>
    <p:sldId id="294" r:id="rId10"/>
    <p:sldId id="295" r:id="rId11"/>
    <p:sldId id="296" r:id="rId12"/>
    <p:sldId id="297" r:id="rId13"/>
    <p:sldId id="258" r:id="rId14"/>
    <p:sldId id="298" r:id="rId15"/>
    <p:sldId id="280" r:id="rId16"/>
    <p:sldId id="267" r:id="rId17"/>
    <p:sldId id="314" r:id="rId18"/>
    <p:sldId id="273" r:id="rId19"/>
    <p:sldId id="263" r:id="rId20"/>
    <p:sldId id="264" r:id="rId21"/>
    <p:sldId id="261" r:id="rId22"/>
    <p:sldId id="311" r:id="rId23"/>
    <p:sldId id="301" r:id="rId24"/>
    <p:sldId id="302" r:id="rId25"/>
    <p:sldId id="300" r:id="rId26"/>
    <p:sldId id="288" r:id="rId27"/>
    <p:sldId id="289" r:id="rId28"/>
    <p:sldId id="268" r:id="rId29"/>
    <p:sldId id="299" r:id="rId30"/>
    <p:sldId id="304" r:id="rId31"/>
    <p:sldId id="305" r:id="rId32"/>
    <p:sldId id="306" r:id="rId33"/>
    <p:sldId id="307" r:id="rId34"/>
    <p:sldId id="283" r:id="rId35"/>
    <p:sldId id="284" r:id="rId36"/>
    <p:sldId id="276" r:id="rId37"/>
    <p:sldId id="277" r:id="rId38"/>
    <p:sldId id="281" r:id="rId39"/>
    <p:sldId id="278" r:id="rId40"/>
    <p:sldId id="275" r:id="rId41"/>
    <p:sldId id="31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19"/>
    <a:srgbClr val="E4D4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1000" autoAdjust="0"/>
  </p:normalViewPr>
  <p:slideViewPr>
    <p:cSldViewPr>
      <p:cViewPr varScale="1">
        <p:scale>
          <a:sx n="74" d="100"/>
          <a:sy n="74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FF373E-E9A0-4094-8C32-7DDB309B8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CFEC3-69FB-488C-93A8-58C5199CC93C}" type="slidenum">
              <a:rPr lang="en-US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61E0F1-AFDE-4F30-BEDC-4B3E9DFE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E53F-722D-49F7-AE2D-D0352605D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5EA9-443C-4EAE-9AA3-128C24736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2D33-28BF-4F39-B435-AB015CBE0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1F86-B536-46D4-9D59-5C46A47F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AABE-8BDA-43DD-83A2-2B79A4D58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8A35-3C1A-47D9-AE9B-BC2B1F5F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1D44-B502-40E9-B045-644D649E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36D4-97FC-4348-A8B2-C449834B4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DAE1-6A69-440A-93F1-17E83F1A7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E8EE-93D6-433C-AF77-78DFB5BB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C482-42BE-4DA1-BF1C-4DCF8E467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E52A-C589-4374-BF69-181713AB7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96E10726-F96C-4526-9933-466163E6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8763000" cy="20574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Rail Infrastructure Project Costing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> </a:t>
            </a:r>
            <a:r>
              <a:rPr lang="en-US" sz="3200" smtClean="0"/>
              <a:t> from strategic planning</a:t>
            </a:r>
            <a:br>
              <a:rPr lang="en-US" sz="3200" smtClean="0"/>
            </a:br>
            <a:r>
              <a:rPr lang="en-US" sz="3200" smtClean="0"/>
              <a:t>  to commissioning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Bob Miller</a:t>
            </a:r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Jacana Consulting</a:t>
            </a:r>
          </a:p>
          <a:p>
            <a:pPr eaLnBrk="1" hangingPunct="1"/>
            <a:r>
              <a:rPr lang="en-US" sz="1600" smtClean="0"/>
              <a:t>Copyright 2011</a:t>
            </a:r>
            <a:endParaRPr lang="en-US" smtClean="0">
              <a:solidFill>
                <a:schemeClr val="hlink"/>
              </a:solidFill>
            </a:endParaRPr>
          </a:p>
          <a:p>
            <a:pPr eaLnBrk="1" hangingPunct="1"/>
            <a:endParaRPr lang="en-US" smtClean="0">
              <a:solidFill>
                <a:schemeClr val="hlink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578725" y="5481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756400" y="3414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99C8-72A3-4A53-BD45-A1C27705466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17538"/>
            <a:ext cx="8105775" cy="982662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Light Rail/Metro</a:t>
            </a:r>
            <a:r>
              <a:rPr lang="en-US" dirty="0" smtClean="0"/>
              <a:t> </a:t>
            </a:r>
            <a:r>
              <a:rPr lang="en-US" sz="3200" dirty="0" smtClean="0"/>
              <a:t>cont.</a:t>
            </a:r>
            <a:endParaRPr lang="en-US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2000" y="22098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 dirty="0">
                <a:latin typeface="Arial" charset="0"/>
              </a:rPr>
              <a:t>Route options</a:t>
            </a:r>
            <a:endParaRPr lang="en-US" sz="28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err="1">
                <a:latin typeface="Arial" charset="0"/>
              </a:rPr>
              <a:t>Brookvale</a:t>
            </a:r>
            <a:r>
              <a:rPr lang="en-US" sz="3200" dirty="0">
                <a:latin typeface="Arial" charset="0"/>
              </a:rPr>
              <a:t> - Airport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latin typeface="Arial" charset="0"/>
              </a:rPr>
              <a:t>Parramatta - CBD-</a:t>
            </a:r>
            <a:r>
              <a:rPr lang="en-US" sz="3200" dirty="0" err="1">
                <a:latin typeface="Arial" charset="0"/>
              </a:rPr>
              <a:t>Maroubra</a:t>
            </a:r>
            <a:endParaRPr lang="en-US" sz="2800" dirty="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dirty="0">
                <a:latin typeface="Arial" charset="0"/>
              </a:rPr>
              <a:t>Inner City planning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dirty="0">
                <a:latin typeface="Arial" charset="0"/>
              </a:rPr>
              <a:t>Stopped in 2004 &amp; 2009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latin typeface="Arial" charset="0"/>
              </a:rPr>
              <a:t>Key steps include: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Network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plan &amp; development priorities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Corridor identification, adoption &amp; gazettal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6904038" y="5311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C43B-8ACD-4D25-956D-4103953CC12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7010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smtClean="0"/>
              <a:t>Many potential rail projects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Competition for funding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Newcastle rail service?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CBD Metro/LRT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N.W rail line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S.W. rail line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High Speed Rail?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Epping-Parramatta funding?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Maldon - Dombarton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Federal funding to complete design for ‘shovel ready’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6019800" cy="982663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Greater Sydney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316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6316663" y="408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134A4-D79C-4C6D-8774-4CE4C3D4D40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2954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Regional Planning &amp; Transport</a:t>
            </a:r>
            <a:r>
              <a:rPr lang="en-US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726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kumimoji="1" lang="en-US" b="1" smtClean="0"/>
              <a:t>Focus on land release - housing &amp; business</a:t>
            </a:r>
            <a:endParaRPr kumimoji="1" lang="en-US" sz="2800" smtClean="0"/>
          </a:p>
          <a:p>
            <a:pPr eaLnBrk="1" hangingPunct="1">
              <a:lnSpc>
                <a:spcPct val="90000"/>
              </a:lnSpc>
            </a:pPr>
            <a:r>
              <a:rPr kumimoji="1" lang="en-US" sz="2800" smtClean="0"/>
              <a:t>RTA regional motorway plans rolled out 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sz="2800" smtClean="0"/>
              <a:t>Little regional rail infrastructure improved in 25 yrs 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sz="2800" smtClean="0"/>
              <a:t>CountryLink XPT 25 years old </a:t>
            </a:r>
          </a:p>
          <a:p>
            <a:pPr lvl="2" eaLnBrk="1" hangingPunct="1">
              <a:lnSpc>
                <a:spcPct val="90000"/>
              </a:lnSpc>
            </a:pPr>
            <a:r>
              <a:rPr kumimoji="1" lang="en-US" sz="2000" smtClean="0"/>
              <a:t>Few improvements to train &amp; coach services</a:t>
            </a:r>
          </a:p>
          <a:p>
            <a:pPr lvl="2" eaLnBrk="1" hangingPunct="1">
              <a:lnSpc>
                <a:spcPct val="90000"/>
              </a:lnSpc>
            </a:pPr>
            <a:r>
              <a:rPr kumimoji="1" lang="en-US" sz="2000" smtClean="0"/>
              <a:t>Casino - Murwillumbah rail line closed</a:t>
            </a:r>
          </a:p>
          <a:p>
            <a:pPr lvl="2" eaLnBrk="1" hangingPunct="1">
              <a:lnSpc>
                <a:spcPct val="90000"/>
              </a:lnSpc>
            </a:pPr>
            <a:r>
              <a:rPr kumimoji="1" lang="en-US" sz="2000" smtClean="0"/>
              <a:t>Newcastle - largest regional city - branch line under threat</a:t>
            </a:r>
            <a:endParaRPr kumimoji="1" lang="en-US" smtClean="0"/>
          </a:p>
          <a:p>
            <a:pPr eaLnBrk="1" hangingPunct="1">
              <a:lnSpc>
                <a:spcPct val="90000"/>
              </a:lnSpc>
            </a:pPr>
            <a:r>
              <a:rPr kumimoji="1" lang="en-US" sz="2800" smtClean="0"/>
              <a:t>Private Coach &amp; XPT trains compete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sz="2800" smtClean="0"/>
              <a:t>Insufficient integration </a:t>
            </a:r>
            <a:r>
              <a:rPr kumimoji="1" lang="en-US" sz="2400" smtClean="0"/>
              <a:t>e.g Coffs Harbour &amp; Grafton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1" lang="en-US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7D921-4940-4F4E-804E-1D455579115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Rail Infrastructure Project Costing</a:t>
            </a:r>
            <a:br>
              <a:rPr lang="en-US" sz="2000" smtClean="0"/>
            </a:br>
            <a:r>
              <a:rPr lang="en-US" sz="4000" b="1" smtClean="0"/>
              <a:t>Land use planning 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Conclusions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Metropolitan planning improvements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Rail corridor &amp; infrastructure planning over recent years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Land use - transport integration significant progress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Regional planning improvement needed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Land use &amp; transport integration yet to be realised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Rail services cut to many cities &amp; towns over 40years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Oil dependence - key risk for Transport &amp; Agriculture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World oil price risks - post GFC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Land use transport integration framework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b="1" smtClean="0"/>
              <a:t>A high priority across NSW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F1473-F7B4-4C9A-8ABE-9B18F285E0C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457200"/>
            <a:ext cx="6875462" cy="11430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 </a:t>
            </a:r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Regional Rail</a:t>
            </a:r>
            <a:r>
              <a:rPr lang="en-US" sz="4000" smtClean="0"/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6869113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/>
              <a:t>CountryLink services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XPT - Sydney to/from: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Grafton - Coffs - Taree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Goulburn - Wagga - Albury</a:t>
            </a:r>
            <a:r>
              <a:rPr lang="en-US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Regional rail services: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Moree &amp; Armidale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Dubbo &amp; Broken Hill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Griffith &amp; Canberra</a:t>
            </a:r>
            <a:r>
              <a:rPr lang="en-US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Country Regional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Train &amp; infrastructure renewal options?</a:t>
            </a:r>
            <a:endParaRPr lang="en-US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B319-1163-46FC-BA85-FE8391E592D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4000" b="1" smtClean="0"/>
              <a:t>4. Major Rail Infrastructure Costs</a:t>
            </a:r>
            <a:r>
              <a:rPr lang="en-US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888288" cy="4227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Corridor infrastructure</a:t>
            </a:r>
            <a:r>
              <a:rPr lang="en-US" sz="2800" dirty="0" smtClean="0"/>
              <a:t> (electric train)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Stations, access, ticketing &amp; information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Interchange &amp;/or commuter parking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Track, drainage, fencing, bridges, tunnels, etc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HV</a:t>
            </a:r>
            <a:r>
              <a:rPr lang="en-US" sz="2400" dirty="0" smtClean="0"/>
              <a:t> electric supply &amp; traction power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Signalling</a:t>
            </a:r>
            <a:r>
              <a:rPr lang="en-US" sz="2400" dirty="0" smtClean="0"/>
              <a:t> (track side or ATP)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Communications (driver/guard/ train controller)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Train control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&amp; signal staff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Train maintenance &amp; crew facilities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Train terminals &amp; storage sidings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Commissioning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985250" y="622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1666-A246-42E0-A26A-0186D8F84A0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93038" cy="10668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smtClean="0"/>
              <a:t>Rail Infrastructure Project Costing</a:t>
            </a:r>
            <a:br>
              <a:rPr lang="en-US" sz="2000" smtClean="0"/>
            </a:br>
            <a:r>
              <a:rPr lang="en-US" sz="2000" smtClean="0"/>
              <a:t> </a:t>
            </a:r>
            <a:r>
              <a:rPr lang="en-US" sz="4000" b="1" smtClean="0"/>
              <a:t>Project Delivery 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421688" cy="3998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Transparency &amp; accountability issues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Problems for private &amp; public sectors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E.g. </a:t>
            </a:r>
            <a:r>
              <a:rPr lang="en-US" dirty="0" err="1" smtClean="0"/>
              <a:t>defence</a:t>
            </a:r>
            <a:r>
              <a:rPr lang="en-US" dirty="0" smtClean="0"/>
              <a:t> procurement, motorways &amp; rail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Planning costs &amp; project delivery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Costs estimates &amp; contingencies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Demand estimates &amp; feasibility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Treasury gateway process &amp; approval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Railcorp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TCA</a:t>
            </a:r>
            <a:r>
              <a:rPr lang="en-US" sz="2400" dirty="0" smtClean="0"/>
              <a:t> sign off functional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Railcorp</a:t>
            </a:r>
            <a:r>
              <a:rPr lang="en-US" sz="2400" dirty="0" smtClean="0"/>
              <a:t> sign off on commissioning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Co-ordination &amp; staffing need to be resolved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724A3-AD21-4887-A1E0-1691330B74B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4000" b="1" dirty="0" smtClean="0"/>
              <a:t>Project Delivery </a:t>
            </a:r>
            <a:r>
              <a:rPr lang="en-US" sz="2400" dirty="0" smtClean="0"/>
              <a:t>cont.</a:t>
            </a:r>
            <a:endParaRPr lang="en-US" sz="4000" b="1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Key steps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Land acquisition - negotiation, survey, sale contract, title transfer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Commissioning plan needs early sign off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Contract preparation &amp; amendment costly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Design - survey, utilities, </a:t>
            </a:r>
            <a:r>
              <a:rPr lang="en-US" sz="2800" dirty="0" err="1" smtClean="0"/>
              <a:t>geotech</a:t>
            </a:r>
            <a:r>
              <a:rPr lang="en-US" sz="2800" dirty="0" smtClean="0"/>
              <a:t>, hydrology, structural, architecture,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Construction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Site &amp; track possessions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OHS</a:t>
            </a:r>
            <a:r>
              <a:rPr lang="en-US" sz="2400" dirty="0" smtClean="0"/>
              <a:t>, workforce availability, training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Testing &amp; Commissioning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FC2FA-EB74-4D00-A78A-4A8CB5136F9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17538"/>
            <a:ext cx="8181975" cy="1143000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4000" b="1" dirty="0" smtClean="0"/>
              <a:t>Project Delivery </a:t>
            </a:r>
            <a:r>
              <a:rPr lang="en-US" sz="2400" dirty="0" smtClean="0"/>
              <a:t>cont.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97888" cy="4303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Cost escalation - Major factors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Excessive project estimates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Total project to direct costs increased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Contractor compliance costs increased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Risk averse conditions &amp; lack of staff empowerment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Regulator conditions insufficiently prescriptive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Extensive negotiation before conditions accepted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Site conditions - most onerous adopted as norm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Affects </a:t>
            </a:r>
            <a:r>
              <a:rPr lang="en-US" sz="2800" dirty="0" smtClean="0"/>
              <a:t>both road &amp; rail project costs</a:t>
            </a:r>
            <a:endParaRPr 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7751763" y="862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3AAF0-29AC-43C8-9664-D96D25414CF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01000" cy="9906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5. </a:t>
            </a:r>
            <a:r>
              <a:rPr lang="en-US" sz="4000" b="1" smtClean="0"/>
              <a:t>Rail Vehicles 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421688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Project Costs</a:t>
            </a:r>
            <a:endParaRPr lang="en-US" smtClean="0"/>
          </a:p>
          <a:p>
            <a:pPr eaLnBrk="1" hangingPunct="1"/>
            <a:r>
              <a:rPr lang="en-US" smtClean="0"/>
              <a:t>Passenger train infrastructure</a:t>
            </a:r>
            <a:r>
              <a:rPr lang="en-US" sz="2800" smtClean="0"/>
              <a:t> </a:t>
            </a:r>
          </a:p>
          <a:p>
            <a:pPr lvl="1" eaLnBrk="1" hangingPunct="1"/>
            <a:r>
              <a:rPr lang="en-US" sz="2400" smtClean="0"/>
              <a:t>Design standards usually based on heavy locomotives </a:t>
            </a:r>
          </a:p>
          <a:p>
            <a:pPr lvl="1" eaLnBrk="1" hangingPunct="1"/>
            <a:r>
              <a:rPr lang="en-US" sz="2400" smtClean="0"/>
              <a:t>Single deck trains </a:t>
            </a:r>
          </a:p>
          <a:p>
            <a:pPr lvl="1" eaLnBrk="1" hangingPunct="1"/>
            <a:r>
              <a:rPr lang="en-US" sz="2400" smtClean="0"/>
              <a:t>Double deck trains</a:t>
            </a:r>
          </a:p>
          <a:p>
            <a:pPr eaLnBrk="1" hangingPunct="1"/>
            <a:r>
              <a:rPr lang="en-US" smtClean="0"/>
              <a:t>Light rail infrastructure</a:t>
            </a:r>
            <a:endParaRPr lang="en-US" sz="2800" smtClean="0"/>
          </a:p>
          <a:p>
            <a:pPr lvl="1" eaLnBrk="1" hangingPunct="1"/>
            <a:r>
              <a:rPr lang="en-US" sz="2400" smtClean="0"/>
              <a:t>Substantially less than heavy rail</a:t>
            </a:r>
          </a:p>
          <a:p>
            <a:pPr lvl="1" eaLnBrk="1" hangingPunct="1"/>
            <a:r>
              <a:rPr lang="en-US" sz="2400" smtClean="0"/>
              <a:t>Dedicated off road corridor preferable</a:t>
            </a:r>
          </a:p>
          <a:p>
            <a:pPr lvl="1" eaLnBrk="1" hangingPunct="1"/>
            <a:r>
              <a:rPr lang="en-US" sz="2400" smtClean="0"/>
              <a:t>On road priority essential for on time running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C1FC-C6E0-4DF9-B0AF-4857983394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93038" cy="685800"/>
          </a:xfrm>
        </p:spPr>
        <p:txBody>
          <a:bodyPr/>
          <a:lstStyle/>
          <a:p>
            <a:pPr algn="ctr" eaLnBrk="1" hangingPunct="1">
              <a:spcBef>
                <a:spcPts val="4200"/>
              </a:spcBef>
              <a:spcAft>
                <a:spcPts val="300"/>
              </a:spcAft>
            </a:pP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folHlink"/>
                </a:solidFill>
              </a:rPr>
              <a:t>CONTENTS</a:t>
            </a:r>
            <a:endParaRPr kumimoji="1"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6972300" cy="3886200"/>
          </a:xfrm>
        </p:spPr>
        <p:txBody>
          <a:bodyPr/>
          <a:lstStyle/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SzTx/>
              <a:buFont typeface="Times" charset="0"/>
              <a:buNone/>
            </a:pPr>
            <a:r>
              <a:rPr lang="en-US" sz="2800" b="1" dirty="0" smtClean="0"/>
              <a:t>1.   Introduction - Key Questions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SzTx/>
              <a:buFont typeface="Times" charset="0"/>
              <a:buNone/>
            </a:pPr>
            <a:r>
              <a:rPr lang="en-US" sz="2800" b="1" dirty="0" smtClean="0"/>
              <a:t>2.   Rail Infrastructure &amp; Cities</a:t>
            </a:r>
            <a:endParaRPr kumimoji="1" lang="en-US" sz="2800" b="1" dirty="0" smtClean="0"/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SzTx/>
              <a:buFont typeface="Times" charset="0"/>
              <a:buNone/>
            </a:pPr>
            <a:r>
              <a:rPr lang="en-US" sz="2800" b="1" dirty="0" smtClean="0"/>
              <a:t>3.   Policy &amp; Planning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SzTx/>
              <a:buFont typeface="Times" charset="0"/>
              <a:buNone/>
            </a:pPr>
            <a:r>
              <a:rPr lang="en-US" sz="2800" b="1" dirty="0" smtClean="0"/>
              <a:t>4.   Major Rail Infrastructure Costs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SzTx/>
              <a:buFont typeface="Times" charset="0"/>
              <a:buNone/>
            </a:pPr>
            <a:r>
              <a:rPr lang="en-US" sz="2800" b="1" dirty="0" smtClean="0"/>
              <a:t>5.   Rail Vehicles &amp; Project Costs</a:t>
            </a:r>
            <a:r>
              <a:rPr lang="en-US" sz="2800" dirty="0" smtClean="0"/>
              <a:t> </a:t>
            </a:r>
            <a:endParaRPr kumimoji="1" lang="en-US" sz="2800" dirty="0" smtClean="0"/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b="1" dirty="0" smtClean="0"/>
              <a:t>6.   Ticketing Systems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b="1" dirty="0" smtClean="0"/>
              <a:t>7.   Inter State Rail</a:t>
            </a:r>
            <a:r>
              <a:rPr lang="en-US" sz="2800" dirty="0" smtClean="0"/>
              <a:t> </a:t>
            </a:r>
            <a:endParaRPr lang="en-US" sz="2800" b="1" dirty="0" smtClean="0"/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kumimoji="1" lang="en-US" sz="2800" b="1" dirty="0" smtClean="0"/>
              <a:t>8.   Rail Freight Infrastructure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b="1" dirty="0" smtClean="0"/>
              <a:t>9.</a:t>
            </a:r>
            <a:r>
              <a:rPr lang="en-US" sz="2800" dirty="0" smtClean="0"/>
              <a:t>   </a:t>
            </a:r>
            <a:r>
              <a:rPr lang="en-US" sz="2800" b="1" dirty="0" smtClean="0"/>
              <a:t>Methodologies</a:t>
            </a:r>
          </a:p>
          <a:p>
            <a:pPr marL="533400" indent="-533400"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b="1" dirty="0" smtClean="0"/>
              <a:t>10. Recommendations</a:t>
            </a:r>
          </a:p>
          <a:p>
            <a:pPr marL="533400" indent="-533400" eaLnBrk="1" hangingPunct="1">
              <a:lnSpc>
                <a:spcPts val="1600"/>
              </a:lnSpc>
              <a:spcBef>
                <a:spcPts val="1200"/>
              </a:spcBef>
              <a:spcAft>
                <a:spcPts val="200"/>
              </a:spcAft>
              <a:buFont typeface="Wingdings" pitchFamily="2" charset="2"/>
              <a:buNone/>
            </a:pPr>
            <a:endParaRPr kumimoji="1" lang="en-US" sz="2400" dirty="0" smtClean="0"/>
          </a:p>
          <a:p>
            <a:pPr marL="533400" indent="-533400" eaLnBrk="1" hangingPunct="1">
              <a:lnSpc>
                <a:spcPts val="1800"/>
              </a:lnSpc>
              <a:spcBef>
                <a:spcPts val="1200"/>
              </a:spcBef>
              <a:spcAft>
                <a:spcPts val="300"/>
              </a:spcAft>
              <a:buSzTx/>
              <a:buFont typeface="Times" charset="0"/>
              <a:buNone/>
            </a:pPr>
            <a:endParaRPr kumimoji="1" lang="en-US" sz="2400" dirty="0" smtClean="0"/>
          </a:p>
          <a:p>
            <a:pPr marL="914400" lvl="1" indent="-457200" eaLnBrk="1" hangingPunct="1">
              <a:lnSpc>
                <a:spcPts val="1600"/>
              </a:lnSpc>
              <a:spcBef>
                <a:spcPts val="1200"/>
              </a:spcBef>
              <a:spcAft>
                <a:spcPts val="200"/>
              </a:spcAft>
            </a:pPr>
            <a:endParaRPr kumimoji="1" lang="en-US" sz="20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869113" y="4875213"/>
            <a:ext cx="169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>
              <a:latin typeface="Times New Roman" pitchFamily="18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77838" y="4414838"/>
            <a:ext cx="169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 baseline="-25000">
              <a:latin typeface="Times New Roman" pitchFamily="18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-155575" y="5888038"/>
            <a:ext cx="1698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 baseline="-25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9FC8D-DBE3-4997-8469-F535D2FAF9B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br>
              <a:rPr lang="en-US" sz="2000" smtClean="0"/>
            </a:br>
            <a:r>
              <a:rPr lang="en-US" sz="4000" b="1" smtClean="0"/>
              <a:t>6. Ticketing Systems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Zone ticketing a key issue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London &amp; Hong Kong have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Zone based travel flexibility, rather than route fares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Ridership increase offsets revenue decline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Melbourne has it - </a:t>
            </a:r>
            <a:r>
              <a:rPr lang="en-US" sz="2400" smtClean="0"/>
              <a:t>Zone, time based &amp; multi modal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Swiss have it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Multi modal zone ticket with on board fare premium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Counter peak discount fare to fill empty seats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Sydney does not have it - </a:t>
            </a:r>
            <a:r>
              <a:rPr lang="en-US" sz="2400" smtClean="0"/>
              <a:t>one of few cities in world not to use Zone based system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3BBC0-1535-49F4-9FBA-AD95A0EB6A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29575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 </a:t>
            </a:r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4000" b="1" smtClean="0"/>
              <a:t>7. </a:t>
            </a:r>
            <a:r>
              <a:rPr lang="en-US" b="1" smtClean="0"/>
              <a:t>Inter State Rail</a:t>
            </a:r>
            <a:r>
              <a:rPr lang="en-US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/>
              <a:t>Federal issues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High Speed Rail - Phase 1 report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Melbourne-Sydney-Brisbane corridor defined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Road Freight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Inter state</a:t>
            </a:r>
            <a:r>
              <a:rPr lang="en-US" sz="2400" dirty="0" smtClean="0"/>
              <a:t> trucks benefits from motorways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Rail freight infrastructure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Recent upgrade, but lower standard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Inter state</a:t>
            </a:r>
            <a:r>
              <a:rPr lang="en-US" sz="2400" dirty="0" smtClean="0"/>
              <a:t> mode share collapse over 30 years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Low market share - containers, steel trains &amp; wheat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Transport safety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08E18-7C12-4EB5-820C-B2595FB81DD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13716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Interstate Rail Infrastructure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783513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Current &amp; future?</a:t>
            </a:r>
          </a:p>
          <a:p>
            <a:pPr eaLnBrk="1" hangingPunct="1"/>
            <a:r>
              <a:rPr lang="en-US" b="1" dirty="0" err="1" smtClean="0"/>
              <a:t>CountryLink</a:t>
            </a:r>
            <a:r>
              <a:rPr lang="en-US" b="1" dirty="0" smtClean="0"/>
              <a:t> services</a:t>
            </a:r>
            <a:endParaRPr lang="en-US" sz="2400" dirty="0" smtClean="0"/>
          </a:p>
          <a:p>
            <a:pPr lvl="1" eaLnBrk="1" hangingPunct="1"/>
            <a:r>
              <a:rPr lang="en-US" dirty="0" err="1" smtClean="0"/>
              <a:t>XPT</a:t>
            </a:r>
            <a:r>
              <a:rPr lang="en-US" dirty="0" smtClean="0"/>
              <a:t> Brisbane - Sydney - </a:t>
            </a:r>
            <a:r>
              <a:rPr lang="en-US" dirty="0" err="1" smtClean="0"/>
              <a:t>Albury</a:t>
            </a:r>
            <a:r>
              <a:rPr lang="en-US" dirty="0" smtClean="0"/>
              <a:t> - Melbourne</a:t>
            </a:r>
          </a:p>
          <a:p>
            <a:pPr lvl="1" eaLnBrk="1" hangingPunct="1"/>
            <a:r>
              <a:rPr lang="en-US" dirty="0" smtClean="0"/>
              <a:t>Sydney - Canberra</a:t>
            </a:r>
            <a:r>
              <a:rPr lang="en-US" sz="2000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XPT</a:t>
            </a:r>
            <a:r>
              <a:rPr lang="en-US" dirty="0" smtClean="0"/>
              <a:t> &amp; infrastructure renewal options?</a:t>
            </a:r>
          </a:p>
          <a:p>
            <a:pPr eaLnBrk="1" hangingPunct="1"/>
            <a:r>
              <a:rPr lang="en-US" b="1" dirty="0" smtClean="0"/>
              <a:t>High speed rail?</a:t>
            </a:r>
          </a:p>
          <a:p>
            <a:pPr lvl="1" eaLnBrk="1" hangingPunct="1"/>
            <a:r>
              <a:rPr lang="en-US" dirty="0" smtClean="0"/>
              <a:t>Phase 1 report 2011</a:t>
            </a:r>
          </a:p>
          <a:p>
            <a:pPr lvl="1" eaLnBrk="1" hangingPunct="1"/>
            <a:r>
              <a:rPr lang="en-US" dirty="0" smtClean="0"/>
              <a:t>Phase 2 report 2012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235450" y="5205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2517775" y="5440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FF2EB-4C75-4DD5-AAAA-6D351A9DA24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High Speed Rail Infrastructure</a:t>
            </a:r>
          </a:p>
        </p:txBody>
      </p:sp>
      <p:graphicFrame>
        <p:nvGraphicFramePr>
          <p:cNvPr id="53296" name="Group 48"/>
          <p:cNvGraphicFramePr>
            <a:graphicFrameLocks noGrp="1"/>
          </p:cNvGraphicFramePr>
          <p:nvPr>
            <p:ph type="tbl" idx="1"/>
          </p:nvPr>
        </p:nvGraphicFramePr>
        <p:xfrm>
          <a:off x="533400" y="2438400"/>
          <a:ext cx="8229600" cy="3586925"/>
        </p:xfrm>
        <a:graphic>
          <a:graphicData uri="http://schemas.openxmlformats.org/drawingml/2006/table">
            <a:tbl>
              <a:tblPr/>
              <a:tblGrid>
                <a:gridCol w="2971800"/>
                <a:gridCol w="2514600"/>
                <a:gridCol w="27432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Train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Curves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 Radius (m)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Speed*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 km/hr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NSW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(east coast)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400-800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XPT (c.1960s)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 (typical)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HSR Europe, 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 (Proposed**)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0" name="Text Box 29"/>
          <p:cNvSpPr txBox="1">
            <a:spLocks noChangeArrowheads="1"/>
          </p:cNvSpPr>
          <p:nvPr/>
        </p:nvSpPr>
        <p:spPr bwMode="auto">
          <a:xfrm>
            <a:off x="2533650" y="6400800"/>
            <a:ext cx="469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>
                <a:latin typeface="Times New Roman" pitchFamily="18" charset="0"/>
              </a:rPr>
              <a:t>NOTE * Commercial operating speed -** Max test speeds over 500km/hr</a:t>
            </a:r>
          </a:p>
        </p:txBody>
      </p:sp>
      <p:sp>
        <p:nvSpPr>
          <p:cNvPr id="25631" name="Rectangle 30"/>
          <p:cNvSpPr>
            <a:spLocks noChangeArrowheads="1"/>
          </p:cNvSpPr>
          <p:nvPr/>
        </p:nvSpPr>
        <p:spPr bwMode="auto">
          <a:xfrm>
            <a:off x="844550" y="4953000"/>
            <a:ext cx="795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1800"/>
              </a:lnSpc>
              <a:spcBef>
                <a:spcPts val="1200"/>
              </a:spcBef>
              <a:spcAft>
                <a:spcPts val="3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1" lang="en-US" sz="3200">
              <a:latin typeface="Arial" charset="0"/>
            </a:endParaRPr>
          </a:p>
          <a:p>
            <a:pPr marL="742950" lvl="1" indent="-285750" eaLnBrk="1" hangingPunct="1">
              <a:lnSpc>
                <a:spcPct val="68000"/>
              </a:lnSpc>
              <a:spcBef>
                <a:spcPts val="600"/>
              </a:spcBef>
              <a:spcAft>
                <a:spcPts val="300"/>
              </a:spcAft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kumimoji="1" lang="en-US" sz="2800" b="1">
              <a:latin typeface="Arial" charset="0"/>
            </a:endParaRPr>
          </a:p>
        </p:txBody>
      </p:sp>
      <p:sp>
        <p:nvSpPr>
          <p:cNvPr id="25632" name="Rectangle 35"/>
          <p:cNvSpPr>
            <a:spLocks noChangeArrowheads="1"/>
          </p:cNvSpPr>
          <p:nvPr/>
        </p:nvSpPr>
        <p:spPr bwMode="auto">
          <a:xfrm>
            <a:off x="1314450" y="538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AE448-C464-4E1E-9AB3-B8CC2B5A2BC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High Speed Rail</a:t>
            </a:r>
            <a:r>
              <a:rPr lang="en-US" smtClean="0"/>
              <a:t> </a:t>
            </a:r>
            <a:r>
              <a:rPr lang="en-US" sz="3200" smtClean="0"/>
              <a:t>@ Max 350 km/hr</a:t>
            </a:r>
          </a:p>
        </p:txBody>
      </p:sp>
      <p:graphicFrame>
        <p:nvGraphicFramePr>
          <p:cNvPr id="54308" name="Group 36"/>
          <p:cNvGraphicFramePr>
            <a:graphicFrameLocks noGrp="1"/>
          </p:cNvGraphicFramePr>
          <p:nvPr>
            <p:ph type="tbl" idx="1"/>
          </p:nvPr>
        </p:nvGraphicFramePr>
        <p:xfrm>
          <a:off x="838200" y="2133600"/>
          <a:ext cx="7772400" cy="4023360"/>
        </p:xfrm>
        <a:graphic>
          <a:graphicData uri="http://schemas.openxmlformats.org/drawingml/2006/table">
            <a:tbl>
              <a:tblPr/>
              <a:tblGrid>
                <a:gridCol w="2827338"/>
                <a:gridCol w="2354262"/>
                <a:gridCol w="25908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(≈kms)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(est*)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Brisbane - Syd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Newcastle - Syd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Syd - W’gong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Syd - Canberra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Syd-ACT-Albury - Melbourne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1447800" y="6248400"/>
            <a:ext cx="320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>
                <a:latin typeface="Times New Roman" pitchFamily="18" charset="0"/>
              </a:rPr>
              <a:t>NOTE *  Subject to no. of stops &amp; speed in cities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247A9-96EC-48DF-A5EE-A0112231BCE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77175" cy="76993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b="1" dirty="0" smtClean="0"/>
              <a:t>High Speed Rail </a:t>
            </a:r>
            <a:r>
              <a:rPr lang="en-US" sz="2800" dirty="0" smtClean="0"/>
              <a:t>cont</a:t>
            </a:r>
            <a:r>
              <a:rPr lang="en-US" sz="4000" dirty="0" smtClean="0"/>
              <a:t>.</a:t>
            </a:r>
            <a:r>
              <a:rPr lang="en-US" dirty="0" smtClean="0"/>
              <a:t> </a:t>
            </a:r>
            <a:endParaRPr lang="en-US" sz="4000" b="1" dirty="0" smtClean="0"/>
          </a:p>
        </p:txBody>
      </p:sp>
      <p:graphicFrame>
        <p:nvGraphicFramePr>
          <p:cNvPr id="52254" name="Group 30"/>
          <p:cNvGraphicFramePr>
            <a:graphicFrameLocks noGrp="1"/>
          </p:cNvGraphicFramePr>
          <p:nvPr/>
        </p:nvGraphicFramePr>
        <p:xfrm>
          <a:off x="762000" y="2438400"/>
          <a:ext cx="7804150" cy="3918268"/>
        </p:xfrm>
        <a:graphic>
          <a:graphicData uri="http://schemas.openxmlformats.org/drawingml/2006/table">
            <a:tbl>
              <a:tblPr/>
              <a:tblGrid>
                <a:gridCol w="2738438"/>
                <a:gridCol w="1863725"/>
                <a:gridCol w="3201987"/>
              </a:tblGrid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 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 Km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BRISBANE-SYDNEY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8,136,076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6,895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SYDNEY - ACT - MELBOURNE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8,788,878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9,251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NEWCASTLE-SYDNEY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2,311,272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17,917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637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NEWCASTLE - PARRAMATTA -W’GONG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2,818,475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11,274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8" name="Rectangle 29"/>
          <p:cNvSpPr>
            <a:spLocks noChangeArrowheads="1"/>
          </p:cNvSpPr>
          <p:nvPr/>
        </p:nvSpPr>
        <p:spPr bwMode="auto">
          <a:xfrm>
            <a:off x="6575425" y="5900738"/>
            <a:ext cx="1698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 baseline="-25000">
              <a:latin typeface="Times New Roman" pitchFamily="18" charset="0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1981200" y="1752600"/>
            <a:ext cx="4852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Major City Comparisons</a:t>
            </a:r>
            <a:endParaRPr lang="en-US" sz="4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B8D73-7973-4115-9685-D8B0DC0A6C3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5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kumimoji="1" lang="en-US" b="1" smtClean="0"/>
              <a:t> </a:t>
            </a:r>
            <a:br>
              <a:rPr kumimoji="1" lang="en-US" b="1" smtClean="0"/>
            </a:br>
            <a:r>
              <a:rPr kumimoji="1" lang="en-US" b="1" smtClean="0"/>
              <a:t>8. Rail Freight Infrastructure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686800" cy="4419600"/>
          </a:xfrm>
        </p:spPr>
        <p:txBody>
          <a:bodyPr/>
          <a:lstStyle/>
          <a:p>
            <a:pPr eaLnBrk="1" hangingPunct="1">
              <a:lnSpc>
                <a:spcPct val="22000"/>
              </a:lnSpc>
              <a:spcBef>
                <a:spcPct val="40000"/>
              </a:spcBef>
              <a:spcAft>
                <a:spcPct val="16000"/>
              </a:spcAft>
              <a:buFont typeface="Wingdings" pitchFamily="2" charset="2"/>
              <a:buNone/>
            </a:pPr>
            <a:r>
              <a:rPr kumimoji="1" lang="en-US" b="1" smtClean="0"/>
              <a:t>Interstate freight</a:t>
            </a:r>
            <a:r>
              <a:rPr kumimoji="1" lang="en-US" sz="2800" smtClean="0"/>
              <a:t>  </a:t>
            </a:r>
          </a:p>
          <a:p>
            <a:pPr eaLnBrk="1" hangingPunct="1">
              <a:lnSpc>
                <a:spcPts val="2200"/>
              </a:lnSpc>
              <a:spcAft>
                <a:spcPct val="20000"/>
              </a:spcAft>
            </a:pPr>
            <a:r>
              <a:rPr kumimoji="1" lang="en-US" sz="2800" smtClean="0"/>
              <a:t>40 years of Federal interstate highway investment </a:t>
            </a:r>
          </a:p>
          <a:p>
            <a:pPr lvl="1" eaLnBrk="1" hangingPunct="1">
              <a:lnSpc>
                <a:spcPct val="68000"/>
              </a:lnSpc>
              <a:spcAft>
                <a:spcPct val="20000"/>
              </a:spcAft>
            </a:pPr>
            <a:r>
              <a:rPr kumimoji="1" lang="en-US" sz="2400" smtClean="0"/>
              <a:t>Replaced poor infrastructure with new alignment  </a:t>
            </a:r>
          </a:p>
          <a:p>
            <a:pPr lvl="1" eaLnBrk="1" hangingPunct="1">
              <a:lnSpc>
                <a:spcPct val="68000"/>
              </a:lnSpc>
              <a:spcAft>
                <a:spcPct val="20000"/>
              </a:spcAft>
            </a:pPr>
            <a:r>
              <a:rPr kumimoji="1" lang="en-US" sz="2400" smtClean="0"/>
              <a:t>major reduction in operating cost for trucks</a:t>
            </a:r>
          </a:p>
          <a:p>
            <a:pPr eaLnBrk="1" hangingPunct="1">
              <a:lnSpc>
                <a:spcPct val="68000"/>
              </a:lnSpc>
              <a:spcAft>
                <a:spcPct val="20000"/>
              </a:spcAft>
            </a:pPr>
            <a:r>
              <a:rPr kumimoji="1" lang="en-US" sz="2800" smtClean="0"/>
              <a:t>Rail freight 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68000"/>
              </a:lnSpc>
              <a:spcAft>
                <a:spcPct val="20000"/>
              </a:spcAft>
            </a:pPr>
            <a:r>
              <a:rPr kumimoji="1" lang="en-US" sz="2400" smtClean="0"/>
              <a:t>Upgraded with little improvement to alignment &amp; grade </a:t>
            </a:r>
          </a:p>
          <a:p>
            <a:pPr lvl="1" eaLnBrk="1" hangingPunct="1">
              <a:lnSpc>
                <a:spcPct val="68000"/>
              </a:lnSpc>
              <a:spcAft>
                <a:spcPct val="20000"/>
              </a:spcAft>
            </a:pPr>
            <a:r>
              <a:rPr kumimoji="1" lang="en-US" sz="2400" smtClean="0"/>
              <a:t>Longer passing loops, modest reduction in operating costs</a:t>
            </a:r>
          </a:p>
          <a:p>
            <a:pPr eaLnBrk="1" hangingPunct="1">
              <a:lnSpc>
                <a:spcPct val="68000"/>
              </a:lnSpc>
              <a:spcBef>
                <a:spcPts val="600"/>
              </a:spcBef>
              <a:spcAft>
                <a:spcPts val="300"/>
              </a:spcAft>
            </a:pPr>
            <a:r>
              <a:rPr kumimoji="1" lang="en-US" sz="2800" smtClean="0"/>
              <a:t>ARTC Rail freight infrastructure</a:t>
            </a:r>
          </a:p>
          <a:p>
            <a:pPr lvl="1" eaLnBrk="1" hangingPunct="1">
              <a:lnSpc>
                <a:spcPct val="68000"/>
              </a:lnSpc>
              <a:spcBef>
                <a:spcPts val="600"/>
              </a:spcBef>
              <a:spcAft>
                <a:spcPts val="300"/>
              </a:spcAft>
            </a:pPr>
            <a:r>
              <a:rPr kumimoji="1" lang="en-US" sz="2400" smtClean="0"/>
              <a:t>Poor track maintenance in parts of NSW &amp; Vic</a:t>
            </a:r>
          </a:p>
          <a:p>
            <a:pPr lvl="1" eaLnBrk="1" hangingPunct="1">
              <a:lnSpc>
                <a:spcPct val="68000"/>
              </a:lnSpc>
              <a:spcBef>
                <a:spcPts val="600"/>
              </a:spcBef>
              <a:spcAft>
                <a:spcPts val="300"/>
              </a:spcAft>
            </a:pPr>
            <a:r>
              <a:rPr kumimoji="1" lang="en-US" sz="2400" smtClean="0"/>
              <a:t>Significant safety issues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4BF2A-D955-4259-8F9F-E9AB0F59DC4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51788" cy="1143000"/>
          </a:xfrm>
        </p:spPr>
        <p:txBody>
          <a:bodyPr/>
          <a:lstStyle/>
          <a:p>
            <a:pPr algn="ctr" eaLnBrk="1" hangingPunct="1"/>
            <a:r>
              <a:rPr kumimoji="1" lang="en-US" sz="3600" dirty="0" smtClean="0"/>
              <a:t>1980s Diesel locomotives</a:t>
            </a:r>
            <a:r>
              <a:rPr kumimoji="1" lang="en-US" dirty="0" smtClean="0"/>
              <a:t> </a:t>
            </a:r>
            <a:r>
              <a:rPr kumimoji="1" lang="en-US" sz="3200" dirty="0" smtClean="0"/>
              <a:t>still in use</a:t>
            </a:r>
            <a:br>
              <a:rPr kumimoji="1" lang="en-US" sz="3200" dirty="0" smtClean="0"/>
            </a:br>
            <a:r>
              <a:rPr kumimoji="1" lang="en-US" sz="3200" dirty="0" smtClean="0"/>
              <a:t>Electric locomotives phased out in 1990s</a:t>
            </a:r>
            <a:endParaRPr kumimoji="1" lang="en-US" dirty="0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240713" y="747713"/>
            <a:ext cx="169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>
              <a:latin typeface="Times New Roman" pitchFamily="18" charset="0"/>
            </a:endParaRPr>
          </a:p>
        </p:txBody>
      </p:sp>
      <p:pic>
        <p:nvPicPr>
          <p:cNvPr id="29701" name="Picture 4" descr="Freight Train Cropped.jpg                                      0049BE78Macintosh HD                   BAA5B68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752600"/>
            <a:ext cx="66833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7C37C-53C1-42BB-9776-BAB63BA4EC8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Rail Freight </a:t>
            </a:r>
            <a:r>
              <a:rPr lang="en-US" sz="2400" dirty="0" smtClean="0"/>
              <a:t>cont.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/>
              <a:t>Networks</a:t>
            </a: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Metropolitan Network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Country Regional Network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Historic legacy - poor alignment &amp; grades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Track closures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Ports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Port Botany trucks vs rail options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Newcastle - coal &amp; wheat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Port Kembla coal, wheat &amp; cars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Maldon - Dombarton rail line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Nearly half built since 1980s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Refer to case study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7566025" y="60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FF184-63D2-421D-B171-D27ECB94C84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538"/>
            <a:ext cx="8029575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b="1" smtClean="0"/>
              <a:t>Sydney Rail Freight Constraints</a:t>
            </a:r>
            <a:endParaRPr lang="en-US" sz="400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2017713"/>
            <a:ext cx="7964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err="1" smtClean="0"/>
              <a:t>ARTC</a:t>
            </a:r>
            <a:r>
              <a:rPr lang="en-US" sz="2800" b="1" dirty="0" smtClean="0"/>
              <a:t> Sydney freight line contracts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Construction stopped &amp; recommenced: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Main South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Sefton</a:t>
            </a:r>
            <a:r>
              <a:rPr lang="en-US" sz="2400" dirty="0" smtClean="0"/>
              <a:t> - </a:t>
            </a:r>
            <a:r>
              <a:rPr lang="en-US" sz="2400" dirty="0" err="1" smtClean="0"/>
              <a:t>Cabramatta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Main North freight line being designed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Projects being considered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Lidcome</a:t>
            </a:r>
            <a:r>
              <a:rPr lang="en-US" sz="2400" dirty="0" smtClean="0"/>
              <a:t> Junction - coal trains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Tempe Junction - coal trains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Maldon</a:t>
            </a:r>
            <a:r>
              <a:rPr lang="en-US" sz="2400" dirty="0" smtClean="0"/>
              <a:t> - </a:t>
            </a:r>
            <a:r>
              <a:rPr lang="en-US" sz="2400" dirty="0" err="1" smtClean="0"/>
              <a:t>Dombarton</a:t>
            </a:r>
            <a:r>
              <a:rPr lang="en-US" sz="2400" dirty="0" smtClean="0"/>
              <a:t> (by pass Sydney south)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DFD22-44FC-457D-A5AB-7E6EF49FC9F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1. </a:t>
            </a:r>
            <a:r>
              <a:rPr lang="en-US" sz="4000" b="1" smtClean="0"/>
              <a:t>Introduction - Key Questions</a:t>
            </a:r>
            <a:endParaRPr lang="en-US" b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Rail Infrastructure Project Costing Inquiry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Why is rail infrastructure needed?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Who develops rail infrastructure?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How is rail infrastructure developed?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are the key components in development?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components contribute to high costs?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processes assist to contain costs?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Where have rail project costs been contained?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Why have projects often been started &amp; stopped?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597150" y="-657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480F3-7A03-4738-BBA1-EB779096E14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smtClean="0"/>
              <a:t>Interstate Freight</a:t>
            </a:r>
            <a:endParaRPr lang="en-US" smtClean="0"/>
          </a:p>
        </p:txBody>
      </p:sp>
      <p:graphicFrame>
        <p:nvGraphicFramePr>
          <p:cNvPr id="56421" name="Group 101"/>
          <p:cNvGraphicFramePr>
            <a:graphicFrameLocks noGrp="1"/>
          </p:cNvGraphicFramePr>
          <p:nvPr/>
        </p:nvGraphicFramePr>
        <p:xfrm>
          <a:off x="422275" y="2667000"/>
          <a:ext cx="8284210" cy="3495993"/>
        </p:xfrm>
        <a:graphic>
          <a:graphicData uri="http://schemas.openxmlformats.org/drawingml/2006/table">
            <a:tbl>
              <a:tblPr/>
              <a:tblGrid>
                <a:gridCol w="1196975"/>
                <a:gridCol w="208280"/>
                <a:gridCol w="801687"/>
                <a:gridCol w="844550"/>
                <a:gridCol w="844550"/>
                <a:gridCol w="896938"/>
                <a:gridCol w="208280"/>
                <a:gridCol w="776288"/>
                <a:gridCol w="817562"/>
                <a:gridCol w="758825"/>
                <a:gridCol w="9302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NSW - VIC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NSW - QLD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Road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Rail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Coastal%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Road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Coastal%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1975-6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1975-2005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637"/>
                          </a:solidFill>
                          <a:effectLst/>
                          <a:latin typeface="Arial" charset="0"/>
                        </a:rPr>
                        <a:t>- 78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637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163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+55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637"/>
                          </a:solidFill>
                          <a:effectLst/>
                          <a:latin typeface="Arial" charset="0"/>
                        </a:rPr>
                        <a:t>-86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637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1" name="Text Box 98"/>
          <p:cNvSpPr txBox="1">
            <a:spLocks noChangeArrowheads="1"/>
          </p:cNvSpPr>
          <p:nvPr/>
        </p:nvSpPr>
        <p:spPr bwMode="auto">
          <a:xfrm>
            <a:off x="1752600" y="1905000"/>
            <a:ext cx="5494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3200" baseline="-25000">
                <a:latin typeface="Arial" charset="0"/>
              </a:rPr>
              <a:t>Intermodal - Million Net Tonne Kilometres</a:t>
            </a:r>
            <a:endParaRPr kumimoji="1" lang="en-US" sz="3200" baseline="-25000">
              <a:latin typeface="Times New Roman" pitchFamily="18" charset="0"/>
            </a:endParaRPr>
          </a:p>
        </p:txBody>
      </p:sp>
      <p:sp>
        <p:nvSpPr>
          <p:cNvPr id="32852" name="Rectangle 99"/>
          <p:cNvSpPr>
            <a:spLocks noChangeArrowheads="1"/>
          </p:cNvSpPr>
          <p:nvPr/>
        </p:nvSpPr>
        <p:spPr bwMode="auto">
          <a:xfrm>
            <a:off x="5907088" y="795338"/>
            <a:ext cx="169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 baseline="-25000">
              <a:latin typeface="Times New Roman" pitchFamily="18" charset="0"/>
            </a:endParaRPr>
          </a:p>
        </p:txBody>
      </p:sp>
      <p:sp>
        <p:nvSpPr>
          <p:cNvPr id="32853" name="Rectangle 100"/>
          <p:cNvSpPr>
            <a:spLocks noChangeArrowheads="1"/>
          </p:cNvSpPr>
          <p:nvPr/>
        </p:nvSpPr>
        <p:spPr bwMode="auto">
          <a:xfrm>
            <a:off x="430213" y="4325938"/>
            <a:ext cx="17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 baseline="-25000">
              <a:latin typeface="Times New Roman" pitchFamily="18" charset="0"/>
            </a:endParaRPr>
          </a:p>
        </p:txBody>
      </p:sp>
      <p:sp>
        <p:nvSpPr>
          <p:cNvPr id="32854" name="Rectangle 104"/>
          <p:cNvSpPr>
            <a:spLocks noChangeArrowheads="1"/>
          </p:cNvSpPr>
          <p:nvPr/>
        </p:nvSpPr>
        <p:spPr bwMode="auto">
          <a:xfrm>
            <a:off x="1527175" y="376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F86BE-9E92-4EA2-94F7-E7054C7722A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3795" name="Picture 2" descr="D:\SCANS\CS\in Kurve.jpg"/>
          <p:cNvPicPr>
            <a:picLocks noChangeAspect="1" noChangeArrowheads="1"/>
          </p:cNvPicPr>
          <p:nvPr/>
        </p:nvPicPr>
        <p:blipFill>
          <a:blip r:embed="rId2" cstate="print"/>
          <a:srcRect l="8453" t="12646" r="6160" b="6670"/>
          <a:stretch>
            <a:fillRect/>
          </a:stretch>
        </p:blipFill>
        <p:spPr bwMode="auto">
          <a:xfrm>
            <a:off x="0" y="666750"/>
            <a:ext cx="91440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4AE72-90DF-4EAC-8357-540CBB22F38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kumimoji="1" lang="en-US" smtClean="0"/>
              <a:t> </a:t>
            </a:r>
            <a:br>
              <a:rPr kumimoji="1" lang="en-US" smtClean="0"/>
            </a:br>
            <a:r>
              <a:rPr kumimoji="1" lang="en-US" b="1" smtClean="0"/>
              <a:t>Regional rail freight shuttle</a:t>
            </a:r>
            <a:endParaRPr kumimoji="1"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2017713"/>
            <a:ext cx="81105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endParaRPr kumimoji="1" lang="en-US" sz="2400" dirty="0" smtClean="0"/>
          </a:p>
          <a:p>
            <a:pPr eaLnBrk="1" hangingPunct="1">
              <a:lnSpc>
                <a:spcPts val="1800"/>
              </a:lnSpc>
              <a:spcBef>
                <a:spcPts val="12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kumimoji="1" lang="en-US" b="1" dirty="0" smtClean="0"/>
              <a:t>Recent development in freight trains</a:t>
            </a:r>
            <a:endParaRPr kumimoji="1" lang="en-US" sz="2000" dirty="0" smtClean="0"/>
          </a:p>
          <a:p>
            <a:pPr eaLnBrk="1" hangingPunct="1">
              <a:lnSpc>
                <a:spcPts val="1800"/>
              </a:lnSpc>
              <a:spcBef>
                <a:spcPct val="40000"/>
              </a:spcBef>
              <a:spcAft>
                <a:spcPct val="14000"/>
              </a:spcAft>
            </a:pPr>
            <a:r>
              <a:rPr kumimoji="1" lang="en-US" sz="2800" dirty="0" smtClean="0"/>
              <a:t>More flexible &amp; efficient than heavy rail </a:t>
            </a:r>
          </a:p>
          <a:p>
            <a:pPr eaLnBrk="1" hangingPunct="1">
              <a:lnSpc>
                <a:spcPts val="1800"/>
              </a:lnSpc>
              <a:spcBef>
                <a:spcPct val="40000"/>
              </a:spcBef>
              <a:spcAft>
                <a:spcPts val="300"/>
              </a:spcAft>
            </a:pPr>
            <a:r>
              <a:rPr kumimoji="1" lang="en-US" sz="2800" dirty="0" smtClean="0"/>
              <a:t>Lighter &amp; faster than heavy rail locomotives</a:t>
            </a:r>
          </a:p>
          <a:p>
            <a:pPr eaLnBrk="1" hangingPunct="1">
              <a:lnSpc>
                <a:spcPts val="1800"/>
              </a:lnSpc>
              <a:spcBef>
                <a:spcPct val="40000"/>
              </a:spcBef>
              <a:spcAft>
                <a:spcPts val="300"/>
              </a:spcAft>
            </a:pPr>
            <a:r>
              <a:rPr kumimoji="1" lang="en-US" sz="2800" dirty="0" smtClean="0"/>
              <a:t>Large reduction in operating costs</a:t>
            </a:r>
          </a:p>
          <a:p>
            <a:pPr eaLnBrk="1" hangingPunct="1">
              <a:lnSpc>
                <a:spcPts val="1800"/>
              </a:lnSpc>
              <a:spcBef>
                <a:spcPct val="40000"/>
              </a:spcBef>
              <a:spcAft>
                <a:spcPts val="300"/>
              </a:spcAft>
            </a:pPr>
            <a:r>
              <a:rPr kumimoji="1" lang="en-US" sz="2800" dirty="0" smtClean="0"/>
              <a:t>Direct from port to inland freight terminals </a:t>
            </a:r>
          </a:p>
          <a:p>
            <a:pPr eaLnBrk="1" hangingPunct="1">
              <a:lnSpc>
                <a:spcPts val="1800"/>
              </a:lnSpc>
              <a:spcBef>
                <a:spcPts val="1200"/>
              </a:spcBef>
              <a:spcAft>
                <a:spcPts val="300"/>
              </a:spcAft>
            </a:pPr>
            <a:r>
              <a:rPr kumimoji="1" lang="en-US" sz="2800" dirty="0" smtClean="0"/>
              <a:t>Container service options</a:t>
            </a:r>
            <a:endParaRPr kumimoji="1" lang="en-US" sz="2000" dirty="0" smtClean="0"/>
          </a:p>
          <a:p>
            <a:pPr lvl="1" eaLnBrk="1" hangingPunct="1">
              <a:lnSpc>
                <a:spcPts val="1800"/>
              </a:lnSpc>
              <a:spcAft>
                <a:spcPts val="300"/>
              </a:spcAft>
            </a:pPr>
            <a:r>
              <a:rPr kumimoji="1" lang="en-US" sz="2400" dirty="0" smtClean="0"/>
              <a:t>Urban - Port Botany to terminals/ warehouses</a:t>
            </a:r>
          </a:p>
          <a:p>
            <a:pPr lvl="1" eaLnBrk="1" hangingPunct="1">
              <a:lnSpc>
                <a:spcPts val="1800"/>
              </a:lnSpc>
              <a:spcAft>
                <a:spcPts val="300"/>
              </a:spcAft>
            </a:pPr>
            <a:r>
              <a:rPr kumimoji="1" lang="en-US" sz="2400" dirty="0" smtClean="0"/>
              <a:t>Regional - Port Botany to regional terminals</a:t>
            </a:r>
          </a:p>
          <a:p>
            <a:pPr lvl="1" eaLnBrk="1" hangingPunct="1">
              <a:lnSpc>
                <a:spcPts val="1800"/>
              </a:lnSpc>
              <a:spcAft>
                <a:spcPts val="300"/>
              </a:spcAft>
            </a:pPr>
            <a:r>
              <a:rPr kumimoji="1" lang="en-US" sz="2400" dirty="0" smtClean="0"/>
              <a:t>Interstate - Port Botany to terminals /warehouses</a:t>
            </a:r>
            <a:endParaRPr kumimoji="1"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119C2-B0EF-4D18-A5B2-16983D0B603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5843" name="Picture 2" descr="D:\SCANS\CS\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4800600"/>
            <a:ext cx="18018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D:\SCANS\CS\oben off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1100138"/>
            <a:ext cx="738822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D:\SCANS\CS\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88" y="4800600"/>
            <a:ext cx="18018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3868738" y="3609975"/>
            <a:ext cx="193675" cy="1571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H="1" flipV="1">
            <a:off x="4765675" y="3733800"/>
            <a:ext cx="581025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8" name="Oval 7"/>
          <p:cNvSpPr>
            <a:spLocks noChangeArrowheads="1"/>
          </p:cNvSpPr>
          <p:nvPr/>
        </p:nvSpPr>
        <p:spPr bwMode="auto">
          <a:xfrm>
            <a:off x="3789363" y="3105150"/>
            <a:ext cx="633412" cy="504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4440238" y="3200400"/>
            <a:ext cx="633412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486275" y="5373688"/>
            <a:ext cx="383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00"/>
                </a:solidFill>
                <a:latin typeface="Arial" charset="0"/>
              </a:rPr>
              <a:t>+		     =  530 kW</a:t>
            </a:r>
            <a:endParaRPr lang="de-DE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7AA7-72AC-425F-9290-F1F1F88E1BC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smtClean="0"/>
              <a:t>9.</a:t>
            </a:r>
            <a:r>
              <a:rPr lang="en-US" smtClean="0"/>
              <a:t> </a:t>
            </a:r>
            <a:r>
              <a:rPr lang="en-US" b="1" smtClean="0"/>
              <a:t>Methodologies</a:t>
            </a:r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Treasury gateway process</a:t>
            </a:r>
            <a:r>
              <a:rPr lang="en-US" sz="280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BCA inputs &amp;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Costs - Validate capital &amp; recurrent estimates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Benefits - financial, social, environmental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Risk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Economic BCA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Financial BCA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Discounted cash flow rates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Funding approval &amp; finance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Inclusion in State capital works budget</a:t>
            </a:r>
            <a:endParaRPr lang="en-US" sz="2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E648C-3618-462C-8B97-999B4500204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Methodologies</a:t>
            </a:r>
            <a:r>
              <a:rPr lang="en-US" dirty="0" smtClean="0"/>
              <a:t> </a:t>
            </a:r>
            <a:r>
              <a:rPr lang="en-US" sz="2400" dirty="0" smtClean="0"/>
              <a:t>cont.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Methodologies</a:t>
            </a:r>
            <a:r>
              <a:rPr lang="en-US" dirty="0" smtClean="0"/>
              <a:t> </a:t>
            </a:r>
            <a:r>
              <a:rPr lang="en-US" b="1" dirty="0" smtClean="0"/>
              <a:t>need improving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Project feasibility, demand &amp; </a:t>
            </a:r>
            <a:r>
              <a:rPr lang="en-US" sz="2800" dirty="0" err="1" smtClean="0"/>
              <a:t>BCA</a:t>
            </a:r>
            <a:r>
              <a:rPr lang="en-US" sz="2800" dirty="0" smtClean="0"/>
              <a:t> deficiencies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Review Network benefits &amp; risk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World best practice for network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Rail program management priorities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dirty="0" smtClean="0"/>
              <a:t>Investigate project options &amp; comparisons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dirty="0" smtClean="0"/>
              <a:t>Preliminary estimates - for project comparisons only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dirty="0" smtClean="0"/>
              <a:t>Detailed cost estimates - before project approval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dirty="0" smtClean="0"/>
              <a:t>Detailed investigation - before design/construct contracts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dirty="0" err="1" smtClean="0"/>
              <a:t>Minimise</a:t>
            </a:r>
            <a:r>
              <a:rPr lang="en-US" sz="2400" dirty="0" smtClean="0"/>
              <a:t> project scope changes - </a:t>
            </a:r>
            <a:r>
              <a:rPr lang="en-US" sz="2400" dirty="0" err="1" smtClean="0"/>
              <a:t>esp</a:t>
            </a:r>
            <a:r>
              <a:rPr lang="en-US" sz="2400" dirty="0" smtClean="0"/>
              <a:t> after project approved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314450" y="52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561-220D-415F-A077-470F620E458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smtClean="0"/>
              <a:t>10.</a:t>
            </a:r>
            <a:r>
              <a:rPr lang="en-US" smtClean="0"/>
              <a:t> </a:t>
            </a:r>
            <a:r>
              <a:rPr lang="en-US" b="1" smtClean="0"/>
              <a:t>Recommendations </a:t>
            </a:r>
            <a:endParaRPr lang="en-US" sz="240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454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Metropolitan plan &amp; regional planning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Develop </a:t>
            </a:r>
            <a:r>
              <a:rPr lang="en-US" sz="2800" dirty="0" err="1" smtClean="0"/>
              <a:t>MOU</a:t>
            </a:r>
            <a:r>
              <a:rPr lang="en-US" sz="2800" dirty="0" smtClean="0"/>
              <a:t> to involve Council representation on working groups to include:</a:t>
            </a:r>
          </a:p>
          <a:p>
            <a:pPr lvl="1" eaLnBrk="1" hangingPunct="1">
              <a:lnSpc>
                <a:spcPct val="70000"/>
              </a:lnSpc>
              <a:spcAft>
                <a:spcPct val="20000"/>
              </a:spcAft>
            </a:pPr>
            <a:r>
              <a:rPr lang="en-US" sz="2400" dirty="0" smtClean="0"/>
              <a:t>Integrated Land Use Transport planning to further develop transport nodes</a:t>
            </a:r>
          </a:p>
          <a:p>
            <a:pPr lvl="1" eaLnBrk="1" hangingPunct="1">
              <a:lnSpc>
                <a:spcPct val="70000"/>
              </a:lnSpc>
              <a:spcAft>
                <a:spcPct val="20000"/>
              </a:spcAft>
            </a:pPr>
            <a:r>
              <a:rPr lang="en-US" sz="2400" dirty="0" smtClean="0"/>
              <a:t>Multi-modal network planning</a:t>
            </a:r>
          </a:p>
          <a:p>
            <a:pPr lvl="1" eaLnBrk="1" hangingPunct="1">
              <a:lnSpc>
                <a:spcPct val="70000"/>
              </a:lnSpc>
              <a:spcAft>
                <a:spcPct val="20000"/>
              </a:spcAft>
            </a:pPr>
            <a:r>
              <a:rPr lang="en-US" sz="2400" dirty="0" smtClean="0"/>
              <a:t>Best practice network planning needed</a:t>
            </a:r>
          </a:p>
          <a:p>
            <a:pPr lvl="1" eaLnBrk="1" hangingPunct="1">
              <a:lnSpc>
                <a:spcPct val="70000"/>
              </a:lnSpc>
              <a:spcAft>
                <a:spcPct val="20000"/>
              </a:spcAft>
            </a:pPr>
            <a:r>
              <a:rPr lang="en-US" sz="2400" dirty="0" smtClean="0"/>
              <a:t>Joint rail-road corridor development - include other services and providers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Land use transport integration framework </a:t>
            </a:r>
          </a:p>
          <a:p>
            <a:pPr lvl="1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sz="2400" b="1" dirty="0" smtClean="0"/>
              <a:t>Strengthen to assist State &amp; local planning</a:t>
            </a:r>
          </a:p>
          <a:p>
            <a:pPr lvl="1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sz="2400" b="1" dirty="0" smtClean="0"/>
              <a:t>Needs high priority across NSW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70B02-7F31-4E5A-8B34-35A220F3DD1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r>
              <a:rPr lang="en-US" b="1" dirty="0" smtClean="0"/>
              <a:t>Recommendations </a:t>
            </a:r>
            <a:r>
              <a:rPr lang="en-US" sz="2400" dirty="0" smtClean="0"/>
              <a:t>cont.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Greater Sydney rail freight costs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 plan to achieve targets for rail freight market share in/out of Port Botany, Enfield &amp; </a:t>
            </a:r>
            <a:r>
              <a:rPr lang="en-US" dirty="0" err="1" smtClean="0"/>
              <a:t>Moorebank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Investigate rail network &amp; terminal infrastructure options for Newcastle, Western Sydney &amp; Wollongong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Assess feasibility of rail shuttle services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BB7D1-AE22-48E4-A8D9-A4B030880AB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r>
              <a:rPr lang="en-US" b="1" dirty="0" smtClean="0"/>
              <a:t>Recommendations</a:t>
            </a:r>
            <a:r>
              <a:rPr lang="en-US" dirty="0" smtClean="0"/>
              <a:t> </a:t>
            </a:r>
            <a:r>
              <a:rPr lang="en-US" sz="2400" dirty="0" smtClean="0"/>
              <a:t>cont.</a:t>
            </a:r>
            <a:endParaRPr lang="en-US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b="1" smtClean="0"/>
              <a:t>Efficient rail infrastructure project costs:</a:t>
            </a:r>
            <a:endParaRPr lang="en-US" sz="280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Land use - transport integration framework based on hierarchy of currrent node development &amp; future potential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Network planning - based on efficient Swiss techniques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Service schedules - based on multi-modal integration &amp; guaranteed connection locations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Hierarchy of interchange locations:  </a:t>
            </a:r>
            <a:r>
              <a:rPr lang="en-US" sz="2400" smtClean="0"/>
              <a:t>CBD to suburbs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sz="28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EF037-BD49-45FF-8CA5-19931CD7908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r>
              <a:rPr lang="en-US" b="1" dirty="0" smtClean="0"/>
              <a:t>Recommendations</a:t>
            </a:r>
            <a:r>
              <a:rPr lang="en-US" dirty="0" smtClean="0"/>
              <a:t> </a:t>
            </a:r>
            <a:r>
              <a:rPr lang="en-US" sz="2400" dirty="0" smtClean="0"/>
              <a:t>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Obtaining value &amp; containing  costs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Establish rail infrastructure planning &amp; investigation fund as occurs overseas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Ensure roll out of rail infrastructure plan options, cost comparisons &amp; feasibility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Compare rail projects achieve best value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Project priorities should include investigation of long term AC electrification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E8957-9D9D-4DA7-AB46-7723335A5F5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Phot - Tangara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6388" y="2284413"/>
            <a:ext cx="169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1200">
              <a:latin typeface="Times New Roman" pitchFamily="18" charset="0"/>
            </a:endParaRPr>
          </a:p>
        </p:txBody>
      </p:sp>
      <p:pic>
        <p:nvPicPr>
          <p:cNvPr id="6149" name="Picture 4" descr="Pass train.JPG                                                 0049BE78Macintosh HD                   BAA5B68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8900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6F310-AEBC-49A3-A9E6-330203D745E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r>
              <a:rPr lang="en-US" b="1" dirty="0" smtClean="0"/>
              <a:t>Recommendations</a:t>
            </a:r>
            <a:r>
              <a:rPr lang="en-US" dirty="0" smtClean="0"/>
              <a:t> </a:t>
            </a:r>
            <a:r>
              <a:rPr lang="en-US" sz="2400" dirty="0" smtClean="0"/>
              <a:t>cont.</a:t>
            </a:r>
            <a:r>
              <a:rPr lang="en-US" dirty="0" smtClean="0"/>
              <a:t> 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RailCorp workforce</a:t>
            </a:r>
            <a:endParaRPr lang="en-US" smtClean="0"/>
          </a:p>
          <a:p>
            <a:pPr eaLnBrk="1" hangingPunct="1"/>
            <a:r>
              <a:rPr lang="en-US" smtClean="0"/>
              <a:t>Enhance workforce planning capacity</a:t>
            </a:r>
          </a:p>
          <a:p>
            <a:pPr eaLnBrk="1" hangingPunct="1"/>
            <a:r>
              <a:rPr lang="en-US" smtClean="0"/>
              <a:t>Fill engineering &amp; other technical staff shortages</a:t>
            </a:r>
          </a:p>
          <a:p>
            <a:pPr eaLnBrk="1" hangingPunct="1"/>
            <a:r>
              <a:rPr lang="en-US" smtClean="0"/>
              <a:t>Strengthen technical workforce capacity  </a:t>
            </a:r>
          </a:p>
          <a:p>
            <a:pPr eaLnBrk="1" hangingPunct="1"/>
            <a:r>
              <a:rPr lang="en-US" smtClean="0"/>
              <a:t>Address aging workforce challenge</a:t>
            </a:r>
          </a:p>
          <a:p>
            <a:pPr eaLnBrk="1" hangingPunct="1"/>
            <a:r>
              <a:rPr lang="en-US" smtClean="0"/>
              <a:t>Consider trainee/scholarship program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73B27-7421-4E23-AA8F-155084E9C64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Rail Infrastructure Project Costing</a:t>
            </a:r>
            <a:r>
              <a:rPr lang="en-US" dirty="0" smtClean="0"/>
              <a:t> </a:t>
            </a:r>
            <a:r>
              <a:rPr lang="en-US" b="1" dirty="0" smtClean="0"/>
              <a:t>Recommendations</a:t>
            </a:r>
            <a:r>
              <a:rPr lang="en-US" dirty="0" smtClean="0"/>
              <a:t> </a:t>
            </a:r>
            <a:r>
              <a:rPr lang="en-US" sz="2400" dirty="0" smtClean="0"/>
              <a:t>cont.</a:t>
            </a:r>
            <a:endParaRPr lang="en-US" b="1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State agency public interest test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Include sustainability &amp; infrastructure objectives in corporate missions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Provide CEO statement on contribution to State sustainability &amp; infrastructure outcomes in annual reports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Develop performance indicators to improve agency transparency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Include in executive performance contracts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452563" y="476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BD977-BF57-45C7-9CAA-0A47CABC991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564438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2. </a:t>
            </a:r>
            <a:r>
              <a:rPr lang="en-US" sz="4000" b="1" smtClean="0"/>
              <a:t>Rail Infrastructure &amp; Cities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97888" cy="3922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Most choose to have it - if affordable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But, some big cities don’t have 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Why do we need it 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Support business activity in large </a:t>
            </a:r>
            <a:r>
              <a:rPr lang="en-US" sz="2400" dirty="0" err="1" smtClean="0"/>
              <a:t>CBDs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Efficient, reliable &amp; safe for high volume commuting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Competitive with road travel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Low energy &amp; pollution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Avoids high parking fees &amp; capital costs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Containing high Infrastructure costs requires long term planning commitment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2966D-97B5-45E9-8F8D-6012A41CBF9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914400"/>
          </a:xfrm>
        </p:spPr>
        <p:txBody>
          <a:bodyPr/>
          <a:lstStyle/>
          <a:p>
            <a:pPr algn="ctr" eaLnBrk="1" hangingPunct="1"/>
            <a:r>
              <a:rPr kumimoji="1" lang="en-US" smtClean="0"/>
              <a:t/>
            </a:r>
            <a:br>
              <a:rPr kumimoji="1" lang="en-US" smtClean="0"/>
            </a:br>
            <a:r>
              <a:rPr kumimoji="1" lang="en-US" smtClean="0"/>
              <a:t/>
            </a:r>
            <a:br>
              <a:rPr kumimoji="1" lang="en-US" smtClean="0"/>
            </a:br>
            <a:r>
              <a:rPr kumimoji="1" lang="en-US" smtClean="0"/>
              <a:t>Integrating Land Use &amp; Transport</a:t>
            </a:r>
          </a:p>
        </p:txBody>
      </p:sp>
      <p:pic>
        <p:nvPicPr>
          <p:cNvPr id="8196" name="Picture 3" descr="Res &amp; Com Centres.gif                                          0000B84810 Gigabyte HD                 B6A1EC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50265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135563" y="5867400"/>
            <a:ext cx="3378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1400" b="1">
                <a:latin typeface="Arial" charset="0"/>
              </a:rPr>
              <a:t>Land Use Nodes &amp; Networks</a:t>
            </a:r>
          </a:p>
          <a:p>
            <a:pPr algn="ctr"/>
            <a:r>
              <a:rPr kumimoji="1" lang="en-US" sz="1400" b="1">
                <a:latin typeface="Arial" charset="0"/>
              </a:rPr>
              <a:t>Passenger Networks - Road &amp; Rail</a:t>
            </a:r>
          </a:p>
          <a:p>
            <a:pPr algn="ctr"/>
            <a:r>
              <a:rPr kumimoji="1" lang="en-US" sz="1400" b="1">
                <a:latin typeface="Arial" charset="0"/>
              </a:rPr>
              <a:t>Freight Networks - Road &amp; Rail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70088" y="5859463"/>
            <a:ext cx="492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1200">
              <a:latin typeface="Times New Roman" pitchFamily="18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900238" y="5867400"/>
            <a:ext cx="2320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1200">
              <a:latin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600200" y="5638800"/>
            <a:ext cx="3581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>
            <a:off x="5065713" y="1295400"/>
            <a:ext cx="422275" cy="381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1D1C8-D885-4315-BE4F-A7C9987FAD2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93038" cy="1379538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smtClean="0"/>
              <a:t>3.</a:t>
            </a:r>
            <a:r>
              <a:rPr lang="en-US" smtClean="0"/>
              <a:t> </a:t>
            </a:r>
            <a:r>
              <a:rPr lang="en-US" b="1" smtClean="0"/>
              <a:t>Policy &amp; Planning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63000" cy="4306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Metropolitan land use planning:</a:t>
            </a:r>
            <a:r>
              <a:rPr lang="en-US" sz="2000" b="1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Housing - 70% In fill, 30% green field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Retail, commerce affects rail passenger potential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Industry location affects rail freight potential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Influences location of multi modal interchanges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Influences the demand for rail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Influences the cost of rail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Can assist to contain costs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3E5A1-C44C-4EB3-9BCD-3AD480C1D8D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763000" cy="3922713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400" b="1" smtClean="0"/>
              <a:t> </a:t>
            </a:r>
            <a:r>
              <a:rPr lang="en-US" b="1" smtClean="0"/>
              <a:t>Land use &amp; node development influences: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Corridors, alignments, demand &amp; project length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Level of service - speed, frequency etc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Rail vehicle type - train, metro, LRT, freight, etc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Network type: radial, tangential, triangle, box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Level of multi modal integration 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Interchange 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Customer access &amp; demand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76400" y="476250"/>
            <a:ext cx="6705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rial" charset="0"/>
              </a:rPr>
              <a:t>Rail Infrastructure Project Costing</a:t>
            </a:r>
            <a:r>
              <a:rPr lang="en-US" sz="44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</a:rPr>
            </a:b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3.</a:t>
            </a:r>
            <a:r>
              <a:rPr lang="en-US" sz="4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Policy &amp; Planning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cont.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BD63C-9104-4054-B8E4-6D144401DE2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16838" cy="1143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Rail Infrastructure Project Costing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4000" b="1" smtClean="0"/>
              <a:t>CBD Rail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7696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3200" b="1" smtClean="0"/>
              <a:t>Long routes, slow &amp; costly</a:t>
            </a: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CBD station capacity constraints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CBD corridors - long lead time / very costly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Metro stopped - but medium term potential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Light rail opened in 1990s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Started Lilyfield to Dulwich Hill extension 2011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“Low cost” option to extend LRT to CBD &amp; Sydenham</a:t>
            </a:r>
          </a:p>
          <a:p>
            <a:pPr lvl="1" eaLnBrk="1" hangingPunct="1">
              <a:lnSpc>
                <a:spcPct val="75000"/>
              </a:lnSpc>
            </a:pPr>
            <a:endParaRPr lang="en-US" sz="1800" smtClean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540250" y="4522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Other Document" ma:contentTypeID="0x0101007D849AAC705D284CAC29C569DAF4C4C8020400E55A7C3845E99843BA8F9ACC4F4107D6" ma:contentTypeVersion="3" ma:contentTypeDescription="Create a new document." ma:contentTypeScope="" ma:versionID="6e5de2fdefad9a308434e0769b966778">
  <xsd:schema xmlns:xsd="http://www.w3.org/2001/XMLSchema" xmlns:xs="http://www.w3.org/2001/XMLSchema" xmlns:p="http://schemas.microsoft.com/office/2006/metadata/properties" xmlns:ns2="aa27ac04-4ef1-4ecc-89ce-3a0f50f0af2b" xmlns:ns3="63e34047-ac42-4036-9033-e057f6ab76f1" xmlns:ns4="9554dec5-fbee-4d57-a17f-db187b6871cb" targetNamespace="http://schemas.microsoft.com/office/2006/metadata/properties" ma:root="true" ma:fieldsID="0da3b3ced9aaa0018347fea0047cdbc7" ns2:_="" ns3:_="" ns4:_="">
    <xsd:import namespace="aa27ac04-4ef1-4ecc-89ce-3a0f50f0af2b"/>
    <xsd:import namespace="63e34047-ac42-4036-9033-e057f6ab76f1"/>
    <xsd:import namespace="9554dec5-fbee-4d57-a17f-db187b6871cb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hb743b56a1bb4a7bbf45967e2ec127ee" minOccurs="0"/>
                <xsd:element ref="ns3:TaxCatchAll" minOccurs="0"/>
                <xsd:element ref="ns3:TaxCatchAllLabel" minOccurs="0"/>
                <xsd:element ref="ns2:c493c87c930244169e6ff1d6c4ab4cf4" minOccurs="0"/>
                <xsd:element ref="ns2:o7d32b35c0a845f4819751d48017ea9b" minOccurs="0"/>
                <xsd:element ref="ns2:Committee_x0020_Start_x0020_Date" minOccurs="0"/>
                <xsd:element ref="ns2:Committee_x0020_End_x0020_Date" minOccurs="0"/>
                <xsd:element ref="ns2:DocumentKey"/>
                <xsd:element ref="ns2:PublishStatus" minOccurs="0"/>
                <xsd:element ref="ns2:m4d6cca7aa3446fd807daefaacf1e9b0" minOccurs="0"/>
                <xsd:element ref="ns2:Committee_x0020_Inquiry_x0020_Start_x0020_Date" minOccurs="0"/>
                <xsd:element ref="ns2:Committee_x0020_Inquiry_x0020_End_x0020_Date" minOccurs="0"/>
                <xsd:element ref="ns4:MemberTaxHTField0" minOccurs="0"/>
                <xsd:element ref="ns2:Transcript_x005f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ac04-4ef1-4ecc-89ce-3a0f50f0af2b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hb743b56a1bb4a7bbf45967e2ec127ee" ma:index="9" nillable="true" ma:taxonomy="true" ma:internalName="hb743b56a1bb4a7bbf45967e2ec127ee" ma:taxonomyFieldName="House" ma:displayName="House" ma:indexed="true" ma:readOnly="false" ma:fieldId="{1b743b56-a1bb-4a7b-bf45-967e2ec127ee}" ma:sspId="d1778a28-9f50-4fb9-b03b-0a0fdc856c14" ma:termSetId="bf338593-1a97-4423-b962-025304010a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93c87c930244169e6ff1d6c4ab4cf4" ma:index="13" nillable="true" ma:taxonomy="true" ma:internalName="c493c87c930244169e6ff1d6c4ab4cf4" ma:taxonomyFieldName="Committee" ma:displayName="Committee" ma:indexed="true" ma:fieldId="{c493c87c-9302-4416-9e6f-f1d6c4ab4cf4}" ma:sspId="d1778a28-9f50-4fb9-b03b-0a0fdc856c14" ma:termSetId="f7fd4eea-aa45-411a-80ce-81f834bc64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d32b35c0a845f4819751d48017ea9b" ma:index="15" nillable="true" ma:taxonomy="true" ma:internalName="o7d32b35c0a845f4819751d48017ea9b" ma:taxonomyFieldName="Committee_x0020_Type" ma:displayName="Committee Type" ma:indexed="true" ma:fieldId="{87d32b35-c0a8-45f4-8197-51d48017ea9b}" ma:sspId="d1778a28-9f50-4fb9-b03b-0a0fdc856c14" ma:termSetId="82af6f6e-4144-4e0c-a81e-cd5e4e71af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ittee_x0020_Start_x0020_Date" ma:index="17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8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9" ma:displayName="Document Key" ma:indexed="true" ma:internalName="DocumentKey">
      <xsd:simpleType>
        <xsd:restriction base="dms:Choice">
          <xsd:enumeration value="bill-text"/>
          <xsd:enumeration value="explanatory-notes"/>
          <xsd:enumeration value="bill-text-attachments"/>
          <xsd:enumeration value="amendments-la"/>
          <xsd:enumeration value="amendments-lc"/>
          <xsd:enumeration value="considered-amendments-la"/>
          <xsd:enumeration value="considered-amendments-lc"/>
          <xsd:enumeration value="second-reading-speech-la"/>
          <xsd:enumeration value="second-reading-speech-lc"/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  <xsd:enumeration value="proof"/>
          <xsd:enumeration value="revised"/>
          <xsd:enumeration value="corrected"/>
          <xsd:enumeration value="question"/>
          <xsd:enumeration value="answer"/>
          <xsd:enumeration value="document"/>
          <xsd:enumeration value="item"/>
        </xsd:restriction>
      </xsd:simpleType>
    </xsd:element>
    <xsd:element name="PublishStatus" ma:index="20" nillable="true" ma:displayName="Publish Status" ma:internalName="PublishStatus" ma:readOnly="false">
      <xsd:simpleType>
        <xsd:restriction base="dms:Choice">
          <xsd:enumeration value="Draft"/>
          <xsd:enumeration value="Published"/>
        </xsd:restriction>
      </xsd:simpleType>
    </xsd:element>
    <xsd:element name="m4d6cca7aa3446fd807daefaacf1e9b0" ma:index="21" nillable="true" ma:taxonomy="true" ma:internalName="m4d6cca7aa3446fd807daefaacf1e9b0" ma:taxonomyFieldName="Committee_x0020_Inquiry" ma:displayName="Committee Inquiry" ma:indexed="true" ma:fieldId="{64d6cca7-aa34-46fd-807d-aefaacf1e9b0}" ma:sspId="d1778a28-9f50-4fb9-b03b-0a0fdc856c14" ma:termSetId="6c3e97b6-6187-4878-9856-e93b8fed0e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ittee_x0020_Inquiry_x0020_Start_x0020_Date" ma:index="23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24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Transcript_x005f_x0020_Name" ma:index="27" nillable="true" ma:displayName="Transcript Name" ma:internalName="Transcript_x0020_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34047-ac42-4036-9033-e057f6ab76f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0fad1c7-037d-44ef-980b-97e4c24d094e}" ma:internalName="TaxCatchAll" ma:showField="CatchAllData" ma:web="9554dec5-fbee-4d57-a17f-db187b687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0fad1c7-037d-44ef-980b-97e4c24d094e}" ma:internalName="TaxCatchAllLabel" ma:readOnly="true" ma:showField="CatchAllDataLabel" ma:web="9554dec5-fbee-4d57-a17f-db187b687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4dec5-fbee-4d57-a17f-db187b6871cb" elementFormDefault="qualified">
    <xsd:import namespace="http://schemas.microsoft.com/office/2006/documentManagement/types"/>
    <xsd:import namespace="http://schemas.microsoft.com/office/infopath/2007/PartnerControls"/>
    <xsd:element name="MemberTaxHTField0" ma:index="25" nillable="true" ma:taxonomy="true" ma:internalName="MemberTaxHTField0" ma:taxonomyFieldName="Hansard_x0020_Member" ma:displayName="Member" ma:default="" ma:fieldId="{c9fb69e6-177b-49ec-8627-96a823362ebd}" ma:taxonomyMulti="true" ma:sspId="d1778a28-9f50-4fb9-b03b-0a0fdc856c14" ma:termSetId="8a64e69d-52d2-4a7e-943b-4f5c8cba8b1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e34047-ac42-4036-9033-e057f6ab76f1">
      <Value>258</Value>
      <Value>257</Value>
      <Value>108</Value>
      <Value>255</Value>
      <Value>215</Value>
      <Value>177</Value>
      <Value>176</Value>
      <Value>50</Value>
      <Value>214</Value>
      <Value>167</Value>
      <Value>166</Value>
      <Value>162</Value>
      <Value>161</Value>
      <Value>160</Value>
      <Value>159</Value>
      <Value>156</Value>
      <Value>488</Value>
      <Value>256</Value>
      <Value>3</Value>
      <Value>1</Value>
    </TaxCatchAll>
    <MemberTaxHTField0 xmlns="9554dec5-fbee-4d57-a17f-db187b687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NILE, Frederick John F. J.</TermName>
          <TermId xmlns="http://schemas.microsoft.com/office/infopath/2007/PartnerControls">b1d8e6df-899f-4128-83fd-5f149dc96eda</TermId>
        </TermInfo>
        <TermInfo xmlns="http://schemas.microsoft.com/office/infopath/2007/PartnerControls">
          <TermName xmlns="http://schemas.microsoft.com/office/infopath/2007/PartnerControls">SECORD, Walter W.</TermName>
          <TermId xmlns="http://schemas.microsoft.com/office/infopath/2007/PartnerControls">3f07da42-5baa-46cb-8b02-8e9120c4ae8a</TermId>
        </TermInfo>
        <TermInfo xmlns="http://schemas.microsoft.com/office/infopath/2007/PartnerControls">
          <TermName xmlns="http://schemas.microsoft.com/office/infopath/2007/PartnerControls">FRANKLIN, Ben B. C.</TermName>
          <TermId xmlns="http://schemas.microsoft.com/office/infopath/2007/PartnerControls">c781b9a3-20ff-4be1-84ee-5011ec43c19a</TermId>
        </TermInfo>
        <TermInfo xmlns="http://schemas.microsoft.com/office/infopath/2007/PartnerControls">
          <TermName xmlns="http://schemas.microsoft.com/office/infopath/2007/PartnerControls">FRANKLIN, Benjamin Cameron B. C.</TermName>
          <TermId xmlns="http://schemas.microsoft.com/office/infopath/2007/PartnerControls">a5edabee-33e6-4ac2-950d-c91e9f295a0e</TermId>
        </TermInfo>
        <TermInfo xmlns="http://schemas.microsoft.com/office/infopath/2007/PartnerControls">
          <TermName xmlns="http://schemas.microsoft.com/office/infopath/2007/PartnerControls">GALLACHER, Michael Joseph M. J.</TermName>
          <TermId xmlns="http://schemas.microsoft.com/office/infopath/2007/PartnerControls">9ed64be4-d7fd-4bca-8a61-03154fd2323e</TermId>
        </TermInfo>
        <TermInfo xmlns="http://schemas.microsoft.com/office/infopath/2007/PartnerControls">
          <TermName xmlns="http://schemas.microsoft.com/office/infopath/2007/PartnerControls">GALLACHER, Michael M. J.</TermName>
          <TermId xmlns="http://schemas.microsoft.com/office/infopath/2007/PartnerControls">5ceaf886-e89f-4aa5-b63b-bbbf84d689da</TermId>
        </TermInfo>
        <TermInfo xmlns="http://schemas.microsoft.com/office/infopath/2007/PartnerControls">
          <TermName xmlns="http://schemas.microsoft.com/office/infopath/2007/PartnerControls">FIELD, Justin J. R.</TermName>
          <TermId xmlns="http://schemas.microsoft.com/office/infopath/2007/PartnerControls">89c3eca8-4255-4bbf-bd67-69ee425fd1e5</TermId>
        </TermInfo>
        <TermInfo xmlns="http://schemas.microsoft.com/office/infopath/2007/PartnerControls">
          <TermName xmlns="http://schemas.microsoft.com/office/infopath/2007/PartnerControls">FIELD, Justin Robert J. R.</TermName>
          <TermId xmlns="http://schemas.microsoft.com/office/infopath/2007/PartnerControls">a9df25e7-a0b3-450e-a667-d2a18dfec9b9</TermId>
        </TermInfo>
        <TermInfo xmlns="http://schemas.microsoft.com/office/infopath/2007/PartnerControls">
          <TermName xmlns="http://schemas.microsoft.com/office/infopath/2007/PartnerControls">GAY, Duncan D. J.</TermName>
          <TermId xmlns="http://schemas.microsoft.com/office/infopath/2007/PartnerControls">38665111-4ff6-4c15-adbb-a4ceb5063928</TermId>
        </TermInfo>
        <TermInfo xmlns="http://schemas.microsoft.com/office/infopath/2007/PartnerControls">
          <TermName xmlns="http://schemas.microsoft.com/office/infopath/2007/PartnerControls">GAY, Duncan John D. J.</TermName>
          <TermId xmlns="http://schemas.microsoft.com/office/infopath/2007/PartnerControls">3d9b15d5-bd1c-49cb-9756-0e093baf1dd6</TermId>
        </TermInfo>
        <TermInfo xmlns="http://schemas.microsoft.com/office/infopath/2007/PartnerControls">
          <TermName xmlns="http://schemas.microsoft.com/office/infopath/2007/PartnerControls">AMATO, Lou L.</TermName>
          <TermId xmlns="http://schemas.microsoft.com/office/infopath/2007/PartnerControls">bbc8e68e-4a92-40c1-b7db-99570a20fe2c</TermId>
        </TermInfo>
        <TermInfo xmlns="http://schemas.microsoft.com/office/infopath/2007/PartnerControls">
          <TermName xmlns="http://schemas.microsoft.com/office/infopath/2007/PartnerControls">AMATO, Louis L.</TermName>
          <TermId xmlns="http://schemas.microsoft.com/office/infopath/2007/PartnerControls">35481c2e-ce2b-4ab5-af11-d23709777a63</TermId>
        </TermInfo>
        <TermInfo xmlns="http://schemas.microsoft.com/office/infopath/2007/PartnerControls">
          <TermName xmlns="http://schemas.microsoft.com/office/infopath/2007/PartnerControls">MARTIN, Taylor Mitchell T. M.</TermName>
          <TermId xmlns="http://schemas.microsoft.com/office/infopath/2007/PartnerControls">e4385dc7-f1a4-4e8d-bc51-4a76fc1ac741</TermId>
        </TermInfo>
        <TermInfo xmlns="http://schemas.microsoft.com/office/infopath/2007/PartnerControls">
          <TermName xmlns="http://schemas.microsoft.com/office/infopath/2007/PartnerControls">MARTIN, Taylor T. M.</TermName>
          <TermId xmlns="http://schemas.microsoft.com/office/infopath/2007/PartnerControls">9b25cbca-1a3e-475e-9ece-42f8a728f802</TermId>
        </TermInfo>
        <TermInfo xmlns="http://schemas.microsoft.com/office/infopath/2007/PartnerControls">
          <TermName xmlns="http://schemas.microsoft.com/office/infopath/2007/PartnerControls">WARD, Natalie N. P.</TermName>
          <TermId xmlns="http://schemas.microsoft.com/office/infopath/2007/PartnerControls">e0c8b71a-8140-4fdd-815d-6c7d7882c415</TermId>
        </TermInfo>
        <TermInfo xmlns="http://schemas.microsoft.com/office/infopath/2007/PartnerControls">
          <TermName xmlns="http://schemas.microsoft.com/office/infopath/2007/PartnerControls">WARD, Natalie Peta N. P.</TermName>
          <TermId xmlns="http://schemas.microsoft.com/office/infopath/2007/PartnerControls">a665f5aa-3835-445f-ad6d-244e301937e4</TermId>
        </TermInfo>
        <TermInfo xmlns="http://schemas.microsoft.com/office/infopath/2007/PartnerControls">
          <TermName xmlns="http://schemas.microsoft.com/office/infopath/2007/PartnerControls">AMATO, Lou L.</TermName>
          <TermId xmlns="http://schemas.microsoft.com/office/infopath/2007/PartnerControls">bbc8e68e-4a92-40c1-b7db-99570a20fe2c</TermId>
        </TermInfo>
        <TermInfo xmlns="http://schemas.microsoft.com/office/infopath/2007/PartnerControls">
          <TermName xmlns="http://schemas.microsoft.com/office/infopath/2007/PartnerControls">AMATO, Louis L.</TermName>
          <TermId xmlns="http://schemas.microsoft.com/office/infopath/2007/PartnerControls">35481c2e-ce2b-4ab5-af11-d23709777a63</TermId>
        </TermInfo>
      </Terms>
    </MemberTaxHTField0>
    <Transcript_x005f_x0020_Name xmlns="aa27ac04-4ef1-4ecc-89ce-3a0f50f0af2b">Tabled document: Jacana Consulting</Transcript_x005f_x0020_Name>
    <Business_x005f_x0020_Identifier xmlns="aa27ac04-4ef1-4ecc-89ce-3a0f50f0af2b">8817</Business_x005f_x0020_Identifier>
    <PublishStatus xmlns="aa27ac04-4ef1-4ecc-89ce-3a0f50f0af2b">Published</PublishStatus>
    <Committee_x0020_Inquiry_x0020_Start_x0020_Date xmlns="aa27ac04-4ef1-4ecc-89ce-3a0f50f0af2b">2011-08-04T14:00:00+00:00</Committee_x0020_Inquiry_x0020_Start_x0020_Date>
    <m4d6cca7aa3446fd807daefaacf1e9b0 xmlns="aa27ac04-4ef1-4ecc-89ce-3a0f50f0a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Rail infrastructure project costing in NSW</TermName>
          <TermId xmlns="http://schemas.microsoft.com/office/infopath/2007/PartnerControls">cc051df9-3089-49a6-9131-ba3196e89b54</TermId>
        </TermInfo>
      </Terms>
    </m4d6cca7aa3446fd807daefaacf1e9b0>
    <DocumentKey xmlns="aa27ac04-4ef1-4ecc-89ce-3a0f50f0af2b">other-documents</DocumentKey>
    <c493c87c930244169e6ff1d6c4ab4cf4 xmlns="aa27ac04-4ef1-4ecc-89ce-3a0f50f0a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Portfolio Committee No. 3 - Education</TermName>
          <TermId xmlns="http://schemas.microsoft.com/office/infopath/2007/PartnerControls">21440638-9a16-4748-8714-7609891525ba</TermId>
        </TermInfo>
      </Terms>
    </c493c87c930244169e6ff1d6c4ab4cf4>
    <o7d32b35c0a845f4819751d48017ea9b xmlns="aa27ac04-4ef1-4ecc-89ce-3a0f50f0a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4baf3303-4601-4358-b961-bb801b7c4cb8</TermId>
        </TermInfo>
      </Terms>
    </o7d32b35c0a845f4819751d48017ea9b>
    <Committee_x0020_Inquiry_x0020_End_x0020_Date xmlns="aa27ac04-4ef1-4ecc-89ce-3a0f50f0af2b">2012-03-07T13:00:00+00:00</Committee_x0020_Inquiry_x0020_End_x0020_Date>
    <Committee_x0020_Start_x0020_Date xmlns="aa27ac04-4ef1-4ecc-89ce-3a0f50f0af2b">1997-05-07T00:00:00+00:00</Committee_x0020_Start_x0020_Date>
    <hb743b56a1bb4a7bbf45967e2ec127ee xmlns="aa27ac04-4ef1-4ecc-89ce-3a0f50f0a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054bcde6-b42d-448a-83cc-81cedc571a99</TermId>
        </TermInfo>
      </Terms>
    </hb743b56a1bb4a7bbf45967e2ec127ee>
    <Committee_x0020_End_x0020_Date xmlns="aa27ac04-4ef1-4ecc-89ce-3a0f50f0af2b" xsi:nil="true"/>
  </documentManagement>
</p:properties>
</file>

<file path=customXml/item4.xml><?xml version="1.0" encoding="utf-8"?>
<?mso-contentType ?>
<SharedContentType xmlns="Microsoft.SharePoint.Taxonomy.ContentTypeSync" SourceId="d1778a28-9f50-4fb9-b03b-0a0fdc856c14" ContentTypeId="0x0101007D849AAC705D284CAC29C569DAF4C4C80204" PreviousValue="false"/>
</file>

<file path=customXml/itemProps1.xml><?xml version="1.0" encoding="utf-8"?>
<ds:datastoreItem xmlns:ds="http://schemas.openxmlformats.org/officeDocument/2006/customXml" ds:itemID="{C2429E04-71AF-4E36-A7B7-077D3ED2CBD0}"/>
</file>

<file path=customXml/itemProps2.xml><?xml version="1.0" encoding="utf-8"?>
<ds:datastoreItem xmlns:ds="http://schemas.openxmlformats.org/officeDocument/2006/customXml" ds:itemID="{EAD0CE08-F26A-46BF-BD9C-2B90073BE452}"/>
</file>

<file path=customXml/itemProps3.xml><?xml version="1.0" encoding="utf-8"?>
<ds:datastoreItem xmlns:ds="http://schemas.openxmlformats.org/officeDocument/2006/customXml" ds:itemID="{6321E8A6-D739-46E6-874C-A758FC405F90}"/>
</file>

<file path=customXml/itemProps4.xml><?xml version="1.0" encoding="utf-8"?>
<ds:datastoreItem xmlns:ds="http://schemas.openxmlformats.org/officeDocument/2006/customXml" ds:itemID="{99C47C79-780F-412A-80B8-90A89283B911}"/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X:Templates:Presentations:Designs:Blends</Template>
  <TotalTime>2865</TotalTime>
  <Words>1994</Words>
  <Application>Microsoft Office PowerPoint</Application>
  <PresentationFormat>On-screen Show (4:3)</PresentationFormat>
  <Paragraphs>450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Blends</vt:lpstr>
      <vt:lpstr>Rail Infrastructure Project Costing   from strategic planning   to commissioning</vt:lpstr>
      <vt:lpstr> CONTENTS</vt:lpstr>
      <vt:lpstr>  Rail Infrastructure Project Costing  1. Introduction - Key Questions</vt:lpstr>
      <vt:lpstr>Insert Phot - Tangara</vt:lpstr>
      <vt:lpstr>Rail Infrastructure Project Costing  2. Rail Infrastructure &amp; Cities</vt:lpstr>
      <vt:lpstr>  Integrating Land Use &amp; Transport</vt:lpstr>
      <vt:lpstr>Rail Infrastructure Project Costing  3. Policy &amp; Planning</vt:lpstr>
      <vt:lpstr>Slide 8</vt:lpstr>
      <vt:lpstr>Rail Infrastructure Project Costing  CBD Rail </vt:lpstr>
      <vt:lpstr>Rail Infrastructure Project Costing  Light Rail/Metro cont.</vt:lpstr>
      <vt:lpstr>Rail Infrastructure Project Costing  Greater Sydney</vt:lpstr>
      <vt:lpstr>Rail Infrastructure Project Costing  Regional Planning &amp; Transport </vt:lpstr>
      <vt:lpstr>  Rail Infrastructure Project Costing Land use planning </vt:lpstr>
      <vt:lpstr>  Rail Infrastructure Project Costing  Regional Rail </vt:lpstr>
      <vt:lpstr>Rail Infrastructure Project Costing   4. Major Rail Infrastructure Costs </vt:lpstr>
      <vt:lpstr>Rail Infrastructure Project Costing  Project Delivery </vt:lpstr>
      <vt:lpstr>Rail Infrastructure Project Costing  Project Delivery cont.</vt:lpstr>
      <vt:lpstr>Rail Infrastructure Project Costing  Project Delivery cont.</vt:lpstr>
      <vt:lpstr>Rail Infrastructure Project Costings  5. Rail Vehicles </vt:lpstr>
      <vt:lpstr>Rail Infrastructure Project Costing 6. Ticketing Systems</vt:lpstr>
      <vt:lpstr> Rail Infrastructure Project Costing   7. Inter State Rail </vt:lpstr>
      <vt:lpstr>Rail Infrastructure Project Costing  Interstate Rail Infrastructure</vt:lpstr>
      <vt:lpstr>Rail Infrastructure Project Costing  High Speed Rail Infrastructure</vt:lpstr>
      <vt:lpstr>Rail Infrastructure Project Costing  High Speed Rail @ Max 350 km/hr</vt:lpstr>
      <vt:lpstr> Rail Infrastructure Project Costing  High Speed Rail cont. </vt:lpstr>
      <vt:lpstr>Rail Infrastructure Project Costing  8. Rail Freight Infrastructure </vt:lpstr>
      <vt:lpstr>1980s Diesel locomotives still in use Electric locomotives phased out in 1990s</vt:lpstr>
      <vt:lpstr>Rail Infrastructure Project Costing  Rail Freight cont.</vt:lpstr>
      <vt:lpstr>Rail Infrastructure Project Costing  Sydney Rail Freight Constraints</vt:lpstr>
      <vt:lpstr>Rail Infrastructure Project Costing  Interstate Freight</vt:lpstr>
      <vt:lpstr>Slide 31</vt:lpstr>
      <vt:lpstr>Rail Infrastructure Project Costing  Regional rail freight shuttle</vt:lpstr>
      <vt:lpstr>Slide 33</vt:lpstr>
      <vt:lpstr>Rail Infrastructure Project Costing  9. Methodologies</vt:lpstr>
      <vt:lpstr>Rail Infrastructure Project Costing  Methodologies cont.</vt:lpstr>
      <vt:lpstr>Rail Infrastructure Project Costing  10. Recommendations </vt:lpstr>
      <vt:lpstr>Rail Infrastructure Project Costing Recommendations cont.</vt:lpstr>
      <vt:lpstr>Rail Infrastructure Project Costing Recommendations cont.</vt:lpstr>
      <vt:lpstr>Rail Infrastructure Project Costing Recommendations cont.</vt:lpstr>
      <vt:lpstr>Rail Infrastructure Project Costing Recommendations cont. </vt:lpstr>
      <vt:lpstr>Rail Infrastructure Project Costing Recommendations cont.</vt:lpstr>
    </vt:vector>
  </TitlesOfParts>
  <Company>Bescot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111121 Jacana Consulting</dc:title>
  <dc:creator>Stephen Johnston</dc:creator>
  <cp:lastModifiedBy>CRace</cp:lastModifiedBy>
  <cp:revision>134</cp:revision>
  <cp:lastPrinted>2011-11-20T11:52:15Z</cp:lastPrinted>
  <dcterms:created xsi:type="dcterms:W3CDTF">2010-09-04T11:15:36Z</dcterms:created>
  <dcterms:modified xsi:type="dcterms:W3CDTF">2011-11-30T00:12:15Z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0x0101007D849AAC705D284CAC29C569DAF4C4C8020400E55A7C3845E99843BA8F9ACC4F4107D6</vt:lpwstr>
  </property>
  <property fmtid="{D5CDD505-2E9C-101B-9397-08002B2CF9AE}" pid="3" name="Hansard Member">
    <vt:lpwstr>108;#NILE, Frederick John F. J.|b1d8e6df-899f-4128-83fd-5f149dc96eda;#156;#SECORD, Walter W.|3f07da42-5baa-46cb-8b02-8e9120c4ae8a;#161;#FRANKLIN, Ben B. C.|c781b9a3-20ff-4be1-84ee-5011ec43c19a;#162;#FRANKLIN, Benjamin Cameron B. C.|a5edabee-33e6-4ac2-950d-c91e9f295a0e;#257;#GALLACHER, Michael Joseph M. J.|9ed64be4-d7fd-4bca-8a61-03154fd2323e;#258;#GALLACHER, Michael M. J.|5ceaf886-e89f-4aa5-b63b-bbbf84d689da;#176;#FIELD, Justin J. R.|89c3eca8-4255-4bbf-bd67-69ee425fd1e5;#177;#FIELD, Justin Robert J. R.|a9df25e7-a0b3-450e-a667-d2a18dfec9b9;#255;#GAY, Duncan D. J.|38665111-4ff6-4c15-adbb-a4ceb5063928;#256;#GAY, Duncan John D. J.|3d9b15d5-bd1c-49cb-9756-0e093baf1dd6;#214;#AMATO, Lou L.|bbc8e68e-4a92-40c1-b7db-99570a20fe2c;#215;#AMATO, Louis L.|35481c2e-ce2b-4ab5-af11-d23709777a63;#159;#MARTIN, Taylor Mitchell T. M.|e4385dc7-f1a4-4e8d-bc51-4a76fc1ac741;#160;#MARTIN, Taylor T. M.|9b25cbca-1a3e-475e-9ece-42f8a728f802;#166;#WARD, Natalie N. P.|e0c8b71a-8140-4fdd-815d-6c7d7882c415;#167;#WARD, Natalie Peta N. P.|a665f5aa-3835-445f-ad6d-244e301937e4;#214;#AMATO, Lou L.|bbc8e68e-4a92-40c1-b7db-99570a20fe2c;#215;#AMATO, Louis L.|35481c2e-ce2b-4ab5-af11-d23709777a63</vt:lpwstr>
  </property>
  <property fmtid="{D5CDD505-2E9C-101B-9397-08002B2CF9AE}" pid="4" name="Committee Type">
    <vt:lpwstr>3;#Standing|4baf3303-4601-4358-b961-bb801b7c4cb8</vt:lpwstr>
  </property>
  <property fmtid="{D5CDD505-2E9C-101B-9397-08002B2CF9AE}" pid="5" name="House">
    <vt:lpwstr>1;#Legislative Council|054bcde6-b42d-448a-83cc-81cedc571a99</vt:lpwstr>
  </property>
  <property fmtid="{D5CDD505-2E9C-101B-9397-08002B2CF9AE}" pid="6" name="Committee">
    <vt:lpwstr>50;#Portfolio Committee No. 3 - Education|21440638-9a16-4748-8714-7609891525ba</vt:lpwstr>
  </property>
  <property fmtid="{D5CDD505-2E9C-101B-9397-08002B2CF9AE}" pid="7" name="Committee Inquiry">
    <vt:lpwstr>488;#Rail infrastructure project costing in NSW|cc051df9-3089-49a6-9131-ba3196e89b54</vt:lpwstr>
  </property>
  <property fmtid="{D5CDD505-2E9C-101B-9397-08002B2CF9AE}" pid="8" name="_docset_NoMedatataSyncRequired">
    <vt:lpwstr>False</vt:lpwstr>
  </property>
</Properties>
</file>