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charts/colors7.xml" ContentType="application/vnd.ms-office.chartcolor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hart4.xml" ContentType="application/vnd.openxmlformats-officedocument.drawingml.chart+xml"/>
  <Override PartName="/ppt/charts/colors4.xml" ContentType="application/vnd.ms-office.chartcolorstyle+xml"/>
  <Override PartName="/ppt/charts/chart3.xml" ContentType="application/vnd.openxmlformats-officedocument.drawingml.chart+xml"/>
  <Override PartName="/ppt/charts/colors3.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3.xml" ContentType="application/vnd.ms-office.chartstyle+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olors2.xml" ContentType="application/vnd.ms-office.chartcolorstyle+xml"/>
  <Override PartName="/ppt/charts/style4.xml" ContentType="application/vnd.ms-office.chartstyle+xml"/>
  <Override PartName="/ppt/charts/style7.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9" r:id="rId3"/>
    <p:sldId id="276" r:id="rId4"/>
    <p:sldId id="288" r:id="rId5"/>
    <p:sldId id="260" r:id="rId6"/>
    <p:sldId id="287" r:id="rId7"/>
    <p:sldId id="265" r:id="rId8"/>
    <p:sldId id="261" r:id="rId9"/>
    <p:sldId id="262" r:id="rId10"/>
    <p:sldId id="263" r:id="rId11"/>
    <p:sldId id="264" r:id="rId12"/>
    <p:sldId id="289" r:id="rId13"/>
    <p:sldId id="277" r:id="rId14"/>
    <p:sldId id="278" r:id="rId15"/>
    <p:sldId id="279" r:id="rId16"/>
    <p:sldId id="280" r:id="rId17"/>
    <p:sldId id="281" r:id="rId18"/>
    <p:sldId id="282" r:id="rId19"/>
    <p:sldId id="283" r:id="rId20"/>
    <p:sldId id="284" r:id="rId2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y Delaney" initials="KD" lastIdx="1" clrIdx="0">
    <p:extLst>
      <p:ext uri="{19B8F6BF-5375-455C-9EA6-DF929625EA0E}">
        <p15:presenceInfo xmlns:p15="http://schemas.microsoft.com/office/powerpoint/2012/main" userId="96529094ea799c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F3DF83-D714-8F0E-1BCD-115A61A6CCF4}" v="1" dt="2023-03-09T05:00:28.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971" autoAdjust="0"/>
    <p:restoredTop sz="94660"/>
  </p:normalViewPr>
  <p:slideViewPr>
    <p:cSldViewPr snapToGrid="0">
      <p:cViewPr varScale="1">
        <p:scale>
          <a:sx n="114" d="100"/>
          <a:sy n="114" d="100"/>
        </p:scale>
        <p:origin x="11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96529094ea799c40/Desktop/MPN%20survey%20results%20Jan%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96529094ea799c40/Desktop/MPN%20survey%20results%20Jan%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96529094ea799c40/Desktop/MPN%20survey%20results%20Jan%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96529094ea799c40/Desktop/MPN%20survey%20results%20Jan%20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96529094ea799c40/Desktop/MPN%20survey%20results%20Jan%20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96529094ea799c40/Desktop/MPN%20survey%20results%20Jan%202023.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AU" sz="1200" b="1" dirty="0">
                <a:solidFill>
                  <a:sysClr val="windowText" lastClr="000000"/>
                </a:solidFill>
                <a:latin typeface="+mn-lt"/>
              </a:rPr>
              <a:t>I am more knowledgeable </a:t>
            </a:r>
          </a:p>
          <a:p>
            <a:pPr>
              <a:defRPr>
                <a:solidFill>
                  <a:sysClr val="windowText" lastClr="000000"/>
                </a:solidFill>
              </a:defRPr>
            </a:pPr>
            <a:r>
              <a:rPr lang="en-AU" sz="1200" b="1" dirty="0">
                <a:solidFill>
                  <a:sysClr val="windowText" lastClr="000000"/>
                </a:solidFill>
                <a:latin typeface="+mn-lt"/>
              </a:rPr>
              <a:t>about my rights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Sheet1!$B$4</c:f>
              <c:strCache>
                <c:ptCount val="1"/>
                <c:pt idx="0">
                  <c:v>Strongly agree </c:v>
                </c:pt>
              </c:strCache>
            </c:strRef>
          </c:tx>
          <c:spPr>
            <a:solidFill>
              <a:srgbClr val="0070C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Person with disability </c:v>
                </c:pt>
                <c:pt idx="1">
                  <c:v>Family member or carer of a person with a disability </c:v>
                </c:pt>
              </c:strCache>
            </c:strRef>
          </c:cat>
          <c:val>
            <c:numRef>
              <c:f>Sheet1!$B$5:$B$6</c:f>
              <c:numCache>
                <c:formatCode>0%</c:formatCode>
                <c:ptCount val="2"/>
                <c:pt idx="0">
                  <c:v>0.15</c:v>
                </c:pt>
                <c:pt idx="1">
                  <c:v>0.24</c:v>
                </c:pt>
              </c:numCache>
            </c:numRef>
          </c:val>
          <c:extLst>
            <c:ext xmlns:c16="http://schemas.microsoft.com/office/drawing/2014/chart" uri="{C3380CC4-5D6E-409C-BE32-E72D297353CC}">
              <c16:uniqueId val="{00000000-6485-415B-B43B-EB886184C6AE}"/>
            </c:ext>
          </c:extLst>
        </c:ser>
        <c:ser>
          <c:idx val="1"/>
          <c:order val="1"/>
          <c:tx>
            <c:strRef>
              <c:f>Sheet1!$C$4</c:f>
              <c:strCache>
                <c:ptCount val="1"/>
                <c:pt idx="0">
                  <c:v>Agree </c:v>
                </c:pt>
              </c:strCache>
            </c:strRef>
          </c:tx>
          <c:spPr>
            <a:solidFill>
              <a:srgbClr val="00B0F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Person with disability </c:v>
                </c:pt>
                <c:pt idx="1">
                  <c:v>Family member or carer of a person with a disability </c:v>
                </c:pt>
              </c:strCache>
            </c:strRef>
          </c:cat>
          <c:val>
            <c:numRef>
              <c:f>Sheet1!$C$5:$C$6</c:f>
              <c:numCache>
                <c:formatCode>0%</c:formatCode>
                <c:ptCount val="2"/>
                <c:pt idx="0">
                  <c:v>0.69</c:v>
                </c:pt>
                <c:pt idx="1">
                  <c:v>0.68</c:v>
                </c:pt>
              </c:numCache>
            </c:numRef>
          </c:val>
          <c:extLst>
            <c:ext xmlns:c16="http://schemas.microsoft.com/office/drawing/2014/chart" uri="{C3380CC4-5D6E-409C-BE32-E72D297353CC}">
              <c16:uniqueId val="{00000001-6485-415B-B43B-EB886184C6AE}"/>
            </c:ext>
          </c:extLst>
        </c:ser>
        <c:dLbls>
          <c:showLegendKey val="0"/>
          <c:showVal val="0"/>
          <c:showCatName val="0"/>
          <c:showSerName val="0"/>
          <c:showPercent val="0"/>
          <c:showBubbleSize val="0"/>
        </c:dLbls>
        <c:gapWidth val="150"/>
        <c:overlap val="100"/>
        <c:axId val="368689535"/>
        <c:axId val="368691615"/>
      </c:barChart>
      <c:catAx>
        <c:axId val="368689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68691615"/>
        <c:crosses val="autoZero"/>
        <c:auto val="1"/>
        <c:lblAlgn val="ctr"/>
        <c:lblOffset val="100"/>
        <c:noMultiLvlLbl val="0"/>
      </c:catAx>
      <c:valAx>
        <c:axId val="3686916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689535"/>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bg1">
          <a:lumMod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AU" sz="1200" b="1" i="0" u="none" strike="noStrike" baseline="0" dirty="0">
                <a:solidFill>
                  <a:sysClr val="windowText" lastClr="000000"/>
                </a:solidFill>
                <a:effectLst/>
              </a:rPr>
              <a:t>I have new skills to help me </a:t>
            </a:r>
          </a:p>
          <a:p>
            <a:pPr>
              <a:defRPr>
                <a:solidFill>
                  <a:sysClr val="windowText" lastClr="000000"/>
                </a:solidFill>
              </a:defRPr>
            </a:pPr>
            <a:r>
              <a:rPr lang="en-AU" sz="1200" b="1" i="0" u="none" strike="noStrike" baseline="0" dirty="0">
                <a:solidFill>
                  <a:sysClr val="windowText" lastClr="000000"/>
                </a:solidFill>
                <a:effectLst/>
              </a:rPr>
              <a:t>achieve my goals </a:t>
            </a:r>
            <a:endParaRPr lang="en-AU" sz="12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Sheet1!$B$24</c:f>
              <c:strCache>
                <c:ptCount val="1"/>
                <c:pt idx="0">
                  <c:v>Strongly agree </c:v>
                </c:pt>
              </c:strCache>
            </c:strRef>
          </c:tx>
          <c:spPr>
            <a:solidFill>
              <a:srgbClr val="0070C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Sheet1!$A$25:$A$26</c:f>
              <c:strCache>
                <c:ptCount val="2"/>
                <c:pt idx="0">
                  <c:v>Person with disability </c:v>
                </c:pt>
                <c:pt idx="1">
                  <c:v>Family member or carer of a person with a disability </c:v>
                </c:pt>
              </c:strCache>
            </c:strRef>
          </c:cat>
          <c:val>
            <c:numRef>
              <c:f>Sheet1!$B$25:$B$26</c:f>
              <c:numCache>
                <c:formatCode>0%</c:formatCode>
                <c:ptCount val="2"/>
                <c:pt idx="0">
                  <c:v>0.21</c:v>
                </c:pt>
                <c:pt idx="1">
                  <c:v>0.24324324324324326</c:v>
                </c:pt>
              </c:numCache>
            </c:numRef>
          </c:val>
          <c:extLst>
            <c:ext xmlns:c16="http://schemas.microsoft.com/office/drawing/2014/chart" uri="{C3380CC4-5D6E-409C-BE32-E72D297353CC}">
              <c16:uniqueId val="{00000000-3A81-4573-B4B1-60085FF06E89}"/>
            </c:ext>
          </c:extLst>
        </c:ser>
        <c:ser>
          <c:idx val="1"/>
          <c:order val="1"/>
          <c:tx>
            <c:strRef>
              <c:f>Sheet1!$C$24</c:f>
              <c:strCache>
                <c:ptCount val="1"/>
                <c:pt idx="0">
                  <c:v>Agree </c:v>
                </c:pt>
              </c:strCache>
            </c:strRef>
          </c:tx>
          <c:spPr>
            <a:solidFill>
              <a:srgbClr val="00B0F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Sheet1!$A$25:$A$26</c:f>
              <c:strCache>
                <c:ptCount val="2"/>
                <c:pt idx="0">
                  <c:v>Person with disability </c:v>
                </c:pt>
                <c:pt idx="1">
                  <c:v>Family member or carer of a person with a disability </c:v>
                </c:pt>
              </c:strCache>
            </c:strRef>
          </c:cat>
          <c:val>
            <c:numRef>
              <c:f>Sheet1!$C$25:$C$26</c:f>
              <c:numCache>
                <c:formatCode>0%</c:formatCode>
                <c:ptCount val="2"/>
                <c:pt idx="0">
                  <c:v>0.64</c:v>
                </c:pt>
                <c:pt idx="1">
                  <c:v>0.72972972972972971</c:v>
                </c:pt>
              </c:numCache>
            </c:numRef>
          </c:val>
          <c:extLst>
            <c:ext xmlns:c16="http://schemas.microsoft.com/office/drawing/2014/chart" uri="{C3380CC4-5D6E-409C-BE32-E72D297353CC}">
              <c16:uniqueId val="{00000001-3A81-4573-B4B1-60085FF06E89}"/>
            </c:ext>
          </c:extLst>
        </c:ser>
        <c:dLbls>
          <c:showLegendKey val="0"/>
          <c:showVal val="0"/>
          <c:showCatName val="0"/>
          <c:showSerName val="0"/>
          <c:showPercent val="0"/>
          <c:showBubbleSize val="0"/>
        </c:dLbls>
        <c:gapWidth val="150"/>
        <c:overlap val="100"/>
        <c:axId val="415620511"/>
        <c:axId val="415617599"/>
      </c:barChart>
      <c:catAx>
        <c:axId val="41562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15617599"/>
        <c:crosses val="autoZero"/>
        <c:auto val="1"/>
        <c:lblAlgn val="ctr"/>
        <c:lblOffset val="100"/>
        <c:noMultiLvlLbl val="0"/>
      </c:catAx>
      <c:valAx>
        <c:axId val="41561759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620511"/>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bg1">
          <a:lumMod val="50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200" b="1" i="0" u="none" strike="noStrike" baseline="0" dirty="0">
                <a:solidFill>
                  <a:sysClr val="windowText" lastClr="000000"/>
                </a:solidFill>
                <a:effectLst/>
              </a:rPr>
              <a:t>I have increased leadership and influencing opportunities</a:t>
            </a:r>
            <a:endParaRPr lang="en-AU" sz="12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Sheet1!$B$125</c:f>
              <c:strCache>
                <c:ptCount val="1"/>
                <c:pt idx="0">
                  <c:v>Strongly agree </c:v>
                </c:pt>
              </c:strCache>
            </c:strRef>
          </c:tx>
          <c:spPr>
            <a:solidFill>
              <a:srgbClr val="0070C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Sheet1!$A$126:$A$127</c:f>
              <c:strCache>
                <c:ptCount val="2"/>
                <c:pt idx="0">
                  <c:v>Person with disability </c:v>
                </c:pt>
                <c:pt idx="1">
                  <c:v>Family member or carer of a person with a disability </c:v>
                </c:pt>
              </c:strCache>
            </c:strRef>
          </c:cat>
          <c:val>
            <c:numRef>
              <c:f>Sheet1!$B$126:$B$127</c:f>
              <c:numCache>
                <c:formatCode>0%</c:formatCode>
                <c:ptCount val="2"/>
                <c:pt idx="0">
                  <c:v>0.21</c:v>
                </c:pt>
                <c:pt idx="1">
                  <c:v>0.16</c:v>
                </c:pt>
              </c:numCache>
            </c:numRef>
          </c:val>
          <c:extLst>
            <c:ext xmlns:c16="http://schemas.microsoft.com/office/drawing/2014/chart" uri="{C3380CC4-5D6E-409C-BE32-E72D297353CC}">
              <c16:uniqueId val="{00000000-B172-445A-AAE2-F788BF29D007}"/>
            </c:ext>
          </c:extLst>
        </c:ser>
        <c:ser>
          <c:idx val="1"/>
          <c:order val="1"/>
          <c:tx>
            <c:strRef>
              <c:f>Sheet1!$C$125</c:f>
              <c:strCache>
                <c:ptCount val="1"/>
                <c:pt idx="0">
                  <c:v>Agree </c:v>
                </c:pt>
              </c:strCache>
            </c:strRef>
          </c:tx>
          <c:spPr>
            <a:solidFill>
              <a:srgbClr val="00B0F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Sheet1!$A$126:$A$127</c:f>
              <c:strCache>
                <c:ptCount val="2"/>
                <c:pt idx="0">
                  <c:v>Person with disability </c:v>
                </c:pt>
                <c:pt idx="1">
                  <c:v>Family member or carer of a person with a disability </c:v>
                </c:pt>
              </c:strCache>
            </c:strRef>
          </c:cat>
          <c:val>
            <c:numRef>
              <c:f>Sheet1!$C$126:$C$127</c:f>
              <c:numCache>
                <c:formatCode>0%</c:formatCode>
                <c:ptCount val="2"/>
                <c:pt idx="0">
                  <c:v>0.56999999999999995</c:v>
                </c:pt>
                <c:pt idx="1">
                  <c:v>0.55000000000000004</c:v>
                </c:pt>
              </c:numCache>
            </c:numRef>
          </c:val>
          <c:extLst>
            <c:ext xmlns:c16="http://schemas.microsoft.com/office/drawing/2014/chart" uri="{C3380CC4-5D6E-409C-BE32-E72D297353CC}">
              <c16:uniqueId val="{00000001-B172-445A-AAE2-F788BF29D007}"/>
            </c:ext>
          </c:extLst>
        </c:ser>
        <c:dLbls>
          <c:showLegendKey val="0"/>
          <c:showVal val="0"/>
          <c:showCatName val="0"/>
          <c:showSerName val="0"/>
          <c:showPercent val="0"/>
          <c:showBubbleSize val="0"/>
        </c:dLbls>
        <c:gapWidth val="150"/>
        <c:overlap val="100"/>
        <c:axId val="431616591"/>
        <c:axId val="431618255"/>
      </c:barChart>
      <c:catAx>
        <c:axId val="431616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1618255"/>
        <c:crosses val="autoZero"/>
        <c:auto val="1"/>
        <c:lblAlgn val="ctr"/>
        <c:lblOffset val="100"/>
        <c:noMultiLvlLbl val="0"/>
      </c:catAx>
      <c:valAx>
        <c:axId val="4316182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616591"/>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bg1">
          <a:lumMod val="50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200" b="1" i="0" u="none" strike="noStrike" baseline="0" dirty="0">
                <a:solidFill>
                  <a:sysClr val="windowText" lastClr="000000"/>
                </a:solidFill>
                <a:effectLst/>
              </a:rPr>
              <a:t>I feel more confident and motivated</a:t>
            </a:r>
            <a:endParaRPr lang="en-AU" sz="12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Sheet1!$B$46</c:f>
              <c:strCache>
                <c:ptCount val="1"/>
                <c:pt idx="0">
                  <c:v>Strongly agree </c:v>
                </c:pt>
              </c:strCache>
            </c:strRef>
          </c:tx>
          <c:spPr>
            <a:solidFill>
              <a:srgbClr val="0070C0"/>
            </a:solidFill>
            <a:ln>
              <a:solidFill>
                <a:schemeClr val="tx1"/>
              </a:solidFill>
            </a:ln>
            <a:effectLst/>
          </c:spPr>
          <c:invertIfNegative val="0"/>
          <c:dPt>
            <c:idx val="0"/>
            <c:invertIfNegative val="0"/>
            <c:bubble3D val="0"/>
            <c:spPr>
              <a:solidFill>
                <a:srgbClr val="0070C0"/>
              </a:solidFill>
              <a:ln>
                <a:solidFill>
                  <a:schemeClr val="tx1"/>
                </a:solidFill>
              </a:ln>
              <a:effectLst/>
            </c:spPr>
            <c:extLst>
              <c:ext xmlns:c16="http://schemas.microsoft.com/office/drawing/2014/chart" uri="{C3380CC4-5D6E-409C-BE32-E72D297353CC}">
                <c16:uniqueId val="{00000001-64ED-443F-81E7-F3B50955867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Sheet1!$A$47:$A$48</c:f>
              <c:strCache>
                <c:ptCount val="2"/>
                <c:pt idx="0">
                  <c:v>Person with disability </c:v>
                </c:pt>
                <c:pt idx="1">
                  <c:v>Family member or carer of a person with a disability </c:v>
                </c:pt>
              </c:strCache>
            </c:strRef>
          </c:cat>
          <c:val>
            <c:numRef>
              <c:f>Sheet1!$B$47:$B$48</c:f>
              <c:numCache>
                <c:formatCode>0%</c:formatCode>
                <c:ptCount val="2"/>
                <c:pt idx="0">
                  <c:v>0.21</c:v>
                </c:pt>
                <c:pt idx="1">
                  <c:v>0.26</c:v>
                </c:pt>
              </c:numCache>
            </c:numRef>
          </c:val>
          <c:extLst>
            <c:ext xmlns:c16="http://schemas.microsoft.com/office/drawing/2014/chart" uri="{C3380CC4-5D6E-409C-BE32-E72D297353CC}">
              <c16:uniqueId val="{00000002-64ED-443F-81E7-F3B509558675}"/>
            </c:ext>
          </c:extLst>
        </c:ser>
        <c:ser>
          <c:idx val="1"/>
          <c:order val="1"/>
          <c:tx>
            <c:strRef>
              <c:f>Sheet1!$C$46</c:f>
              <c:strCache>
                <c:ptCount val="1"/>
                <c:pt idx="0">
                  <c:v>Agree </c:v>
                </c:pt>
              </c:strCache>
            </c:strRef>
          </c:tx>
          <c:spPr>
            <a:solidFill>
              <a:srgbClr val="00B0F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Sheet1!$A$47:$A$48</c:f>
              <c:strCache>
                <c:ptCount val="2"/>
                <c:pt idx="0">
                  <c:v>Person with disability </c:v>
                </c:pt>
                <c:pt idx="1">
                  <c:v>Family member or carer of a person with a disability </c:v>
                </c:pt>
              </c:strCache>
            </c:strRef>
          </c:cat>
          <c:val>
            <c:numRef>
              <c:f>Sheet1!$C$47:$C$48</c:f>
              <c:numCache>
                <c:formatCode>0%</c:formatCode>
                <c:ptCount val="2"/>
                <c:pt idx="0">
                  <c:v>0.71</c:v>
                </c:pt>
                <c:pt idx="1">
                  <c:v>0.61</c:v>
                </c:pt>
              </c:numCache>
            </c:numRef>
          </c:val>
          <c:extLst>
            <c:ext xmlns:c16="http://schemas.microsoft.com/office/drawing/2014/chart" uri="{C3380CC4-5D6E-409C-BE32-E72D297353CC}">
              <c16:uniqueId val="{00000003-64ED-443F-81E7-F3B509558675}"/>
            </c:ext>
          </c:extLst>
        </c:ser>
        <c:dLbls>
          <c:showLegendKey val="0"/>
          <c:showVal val="0"/>
          <c:showCatName val="0"/>
          <c:showSerName val="0"/>
          <c:showPercent val="0"/>
          <c:showBubbleSize val="0"/>
        </c:dLbls>
        <c:gapWidth val="150"/>
        <c:overlap val="100"/>
        <c:axId val="415600543"/>
        <c:axId val="415600959"/>
      </c:barChart>
      <c:catAx>
        <c:axId val="41560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15600959"/>
        <c:crosses val="autoZero"/>
        <c:auto val="1"/>
        <c:lblAlgn val="ctr"/>
        <c:lblOffset val="100"/>
        <c:noMultiLvlLbl val="0"/>
      </c:catAx>
      <c:valAx>
        <c:axId val="4156009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60054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bg1">
          <a:lumMod val="50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AU" sz="1200" b="1" i="0" u="none" strike="noStrike" baseline="0" dirty="0">
                <a:solidFill>
                  <a:sysClr val="windowText" lastClr="000000"/>
                </a:solidFill>
                <a:effectLst/>
              </a:rPr>
              <a:t>I have more connections</a:t>
            </a:r>
          </a:p>
          <a:p>
            <a:pPr>
              <a:defRPr>
                <a:solidFill>
                  <a:sysClr val="windowText" lastClr="000000"/>
                </a:solidFill>
              </a:defRPr>
            </a:pPr>
            <a:r>
              <a:rPr lang="en-AU" sz="1200" b="1" i="0" u="none" strike="noStrike" baseline="0" dirty="0">
                <a:solidFill>
                  <a:sysClr val="windowText" lastClr="000000"/>
                </a:solidFill>
                <a:effectLst/>
              </a:rPr>
              <a:t>in my community</a:t>
            </a:r>
            <a:endParaRPr lang="en-AU" sz="12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Sheet1!$B$85</c:f>
              <c:strCache>
                <c:ptCount val="1"/>
                <c:pt idx="0">
                  <c:v>Strongly agree </c:v>
                </c:pt>
              </c:strCache>
            </c:strRef>
          </c:tx>
          <c:spPr>
            <a:solidFill>
              <a:srgbClr val="0070C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Sheet1!$A$86:$A$87</c:f>
              <c:strCache>
                <c:ptCount val="2"/>
                <c:pt idx="0">
                  <c:v>Person with disability </c:v>
                </c:pt>
                <c:pt idx="1">
                  <c:v>Family member or carer of a person with a disability </c:v>
                </c:pt>
              </c:strCache>
            </c:strRef>
          </c:cat>
          <c:val>
            <c:numRef>
              <c:f>Sheet1!$B$86:$B$87</c:f>
              <c:numCache>
                <c:formatCode>0%</c:formatCode>
                <c:ptCount val="2"/>
                <c:pt idx="0">
                  <c:v>0.14000000000000001</c:v>
                </c:pt>
                <c:pt idx="1">
                  <c:v>0.32</c:v>
                </c:pt>
              </c:numCache>
            </c:numRef>
          </c:val>
          <c:extLst>
            <c:ext xmlns:c16="http://schemas.microsoft.com/office/drawing/2014/chart" uri="{C3380CC4-5D6E-409C-BE32-E72D297353CC}">
              <c16:uniqueId val="{00000000-35C2-44B5-A74F-A1E1824EF5BC}"/>
            </c:ext>
          </c:extLst>
        </c:ser>
        <c:ser>
          <c:idx val="1"/>
          <c:order val="1"/>
          <c:tx>
            <c:strRef>
              <c:f>Sheet1!$C$85</c:f>
              <c:strCache>
                <c:ptCount val="1"/>
                <c:pt idx="0">
                  <c:v>Agree </c:v>
                </c:pt>
              </c:strCache>
            </c:strRef>
          </c:tx>
          <c:spPr>
            <a:solidFill>
              <a:srgbClr val="00B0F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Sheet1!$A$86:$A$87</c:f>
              <c:strCache>
                <c:ptCount val="2"/>
                <c:pt idx="0">
                  <c:v>Person with disability </c:v>
                </c:pt>
                <c:pt idx="1">
                  <c:v>Family member or carer of a person with a disability </c:v>
                </c:pt>
              </c:strCache>
            </c:strRef>
          </c:cat>
          <c:val>
            <c:numRef>
              <c:f>Sheet1!$C$86:$C$87</c:f>
              <c:numCache>
                <c:formatCode>0%</c:formatCode>
                <c:ptCount val="2"/>
                <c:pt idx="0">
                  <c:v>0.71</c:v>
                </c:pt>
                <c:pt idx="1">
                  <c:v>0.56000000000000005</c:v>
                </c:pt>
              </c:numCache>
            </c:numRef>
          </c:val>
          <c:extLst>
            <c:ext xmlns:c16="http://schemas.microsoft.com/office/drawing/2014/chart" uri="{C3380CC4-5D6E-409C-BE32-E72D297353CC}">
              <c16:uniqueId val="{00000001-35C2-44B5-A74F-A1E1824EF5BC}"/>
            </c:ext>
          </c:extLst>
        </c:ser>
        <c:dLbls>
          <c:showLegendKey val="0"/>
          <c:showVal val="0"/>
          <c:showCatName val="0"/>
          <c:showSerName val="0"/>
          <c:showPercent val="0"/>
          <c:showBubbleSize val="0"/>
        </c:dLbls>
        <c:gapWidth val="150"/>
        <c:overlap val="100"/>
        <c:axId val="362326127"/>
        <c:axId val="362324463"/>
      </c:barChart>
      <c:catAx>
        <c:axId val="36232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62324463"/>
        <c:crosses val="autoZero"/>
        <c:auto val="1"/>
        <c:lblAlgn val="ctr"/>
        <c:lblOffset val="100"/>
        <c:noMultiLvlLbl val="0"/>
      </c:catAx>
      <c:valAx>
        <c:axId val="362324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32612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bg1">
          <a:lumMod val="50000"/>
        </a:schemeClr>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AU" sz="1200" b="1" i="0" u="none" strike="noStrike" baseline="0" dirty="0">
                <a:solidFill>
                  <a:sysClr val="windowText" lastClr="000000"/>
                </a:solidFill>
                <a:effectLst/>
              </a:rPr>
              <a:t>I feel more valued by people around me</a:t>
            </a:r>
            <a:endParaRPr lang="en-AU" sz="12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Sheet1!$B$66</c:f>
              <c:strCache>
                <c:ptCount val="1"/>
                <c:pt idx="0">
                  <c:v>Strongly agree </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Sheet1!$A$67:$A$68</c:f>
              <c:strCache>
                <c:ptCount val="2"/>
                <c:pt idx="0">
                  <c:v>Person with disability </c:v>
                </c:pt>
                <c:pt idx="1">
                  <c:v>Family member or carer of a person with a disability </c:v>
                </c:pt>
              </c:strCache>
            </c:strRef>
          </c:cat>
          <c:val>
            <c:numRef>
              <c:f>Sheet1!$B$67:$B$68</c:f>
              <c:numCache>
                <c:formatCode>0%</c:formatCode>
                <c:ptCount val="2"/>
                <c:pt idx="0">
                  <c:v>0.21</c:v>
                </c:pt>
                <c:pt idx="1">
                  <c:v>0.28999999999999998</c:v>
                </c:pt>
              </c:numCache>
            </c:numRef>
          </c:val>
          <c:extLst>
            <c:ext xmlns:c16="http://schemas.microsoft.com/office/drawing/2014/chart" uri="{C3380CC4-5D6E-409C-BE32-E72D297353CC}">
              <c16:uniqueId val="{00000000-C886-4080-84E6-793F0B93DEA2}"/>
            </c:ext>
          </c:extLst>
        </c:ser>
        <c:ser>
          <c:idx val="1"/>
          <c:order val="1"/>
          <c:tx>
            <c:strRef>
              <c:f>Sheet1!$C$66</c:f>
              <c:strCache>
                <c:ptCount val="1"/>
                <c:pt idx="0">
                  <c:v>Agree </c:v>
                </c:pt>
              </c:strCache>
            </c:strRef>
          </c:tx>
          <c:spPr>
            <a:solidFill>
              <a:srgbClr val="00B0F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Sheet1!$A$67:$A$68</c:f>
              <c:strCache>
                <c:ptCount val="2"/>
                <c:pt idx="0">
                  <c:v>Person with disability </c:v>
                </c:pt>
                <c:pt idx="1">
                  <c:v>Family member or carer of a person with a disability </c:v>
                </c:pt>
              </c:strCache>
            </c:strRef>
          </c:cat>
          <c:val>
            <c:numRef>
              <c:f>Sheet1!$C$67:$C$68</c:f>
              <c:numCache>
                <c:formatCode>0%</c:formatCode>
                <c:ptCount val="2"/>
                <c:pt idx="0">
                  <c:v>0.71</c:v>
                </c:pt>
                <c:pt idx="1">
                  <c:v>0.55000000000000004</c:v>
                </c:pt>
              </c:numCache>
            </c:numRef>
          </c:val>
          <c:extLst>
            <c:ext xmlns:c16="http://schemas.microsoft.com/office/drawing/2014/chart" uri="{C3380CC4-5D6E-409C-BE32-E72D297353CC}">
              <c16:uniqueId val="{00000001-C886-4080-84E6-793F0B93DEA2}"/>
            </c:ext>
          </c:extLst>
        </c:ser>
        <c:dLbls>
          <c:showLegendKey val="0"/>
          <c:showVal val="0"/>
          <c:showCatName val="0"/>
          <c:showSerName val="0"/>
          <c:showPercent val="0"/>
          <c:showBubbleSize val="0"/>
        </c:dLbls>
        <c:gapWidth val="150"/>
        <c:overlap val="100"/>
        <c:axId val="360120447"/>
        <c:axId val="360121695"/>
      </c:barChart>
      <c:catAx>
        <c:axId val="36012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60121695"/>
        <c:crosses val="autoZero"/>
        <c:auto val="1"/>
        <c:lblAlgn val="ctr"/>
        <c:lblOffset val="100"/>
        <c:noMultiLvlLbl val="0"/>
      </c:catAx>
      <c:valAx>
        <c:axId val="3601216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012044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bg1">
          <a:lumMod val="50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AU" sz="1200" b="1" i="0" u="none" strike="noStrike" baseline="0" dirty="0">
                <a:solidFill>
                  <a:sysClr val="windowText" lastClr="000000"/>
                </a:solidFill>
                <a:effectLst/>
              </a:rPr>
              <a:t>I feel like I have a say on issues </a:t>
            </a:r>
          </a:p>
          <a:p>
            <a:pPr>
              <a:defRPr>
                <a:solidFill>
                  <a:sysClr val="windowText" lastClr="000000"/>
                </a:solidFill>
              </a:defRPr>
            </a:pPr>
            <a:r>
              <a:rPr lang="en-AU" sz="1200" b="1" i="0" u="none" strike="noStrike" baseline="0" dirty="0">
                <a:solidFill>
                  <a:sysClr val="windowText" lastClr="000000"/>
                </a:solidFill>
                <a:effectLst/>
              </a:rPr>
              <a:t>that are important to me</a:t>
            </a:r>
            <a:endParaRPr lang="en-AU" sz="12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Sheet1!$B$105</c:f>
              <c:strCache>
                <c:ptCount val="1"/>
                <c:pt idx="0">
                  <c:v>Strongly agree </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Sheet1!$A$106:$A$107</c:f>
              <c:strCache>
                <c:ptCount val="2"/>
                <c:pt idx="0">
                  <c:v>Person with disability </c:v>
                </c:pt>
                <c:pt idx="1">
                  <c:v>Family member or carer of a person with a disability </c:v>
                </c:pt>
              </c:strCache>
            </c:strRef>
          </c:cat>
          <c:val>
            <c:numRef>
              <c:f>Sheet1!$B$106:$B$107</c:f>
              <c:numCache>
                <c:formatCode>0%</c:formatCode>
                <c:ptCount val="2"/>
                <c:pt idx="0">
                  <c:v>0.21</c:v>
                </c:pt>
                <c:pt idx="1">
                  <c:v>0.26</c:v>
                </c:pt>
              </c:numCache>
            </c:numRef>
          </c:val>
          <c:extLst>
            <c:ext xmlns:c16="http://schemas.microsoft.com/office/drawing/2014/chart" uri="{C3380CC4-5D6E-409C-BE32-E72D297353CC}">
              <c16:uniqueId val="{00000000-9CD2-41AE-8683-F2ED6F4AED97}"/>
            </c:ext>
          </c:extLst>
        </c:ser>
        <c:ser>
          <c:idx val="1"/>
          <c:order val="1"/>
          <c:tx>
            <c:strRef>
              <c:f>Sheet1!$C$105</c:f>
              <c:strCache>
                <c:ptCount val="1"/>
                <c:pt idx="0">
                  <c:v>Agree </c:v>
                </c:pt>
              </c:strCache>
            </c:strRef>
          </c:tx>
          <c:spPr>
            <a:solidFill>
              <a:srgbClr val="00B0F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Sheet1!$A$106:$A$107</c:f>
              <c:strCache>
                <c:ptCount val="2"/>
                <c:pt idx="0">
                  <c:v>Person with disability </c:v>
                </c:pt>
                <c:pt idx="1">
                  <c:v>Family member or carer of a person with a disability </c:v>
                </c:pt>
              </c:strCache>
            </c:strRef>
          </c:cat>
          <c:val>
            <c:numRef>
              <c:f>Sheet1!$C$106:$C$107</c:f>
              <c:numCache>
                <c:formatCode>0%</c:formatCode>
                <c:ptCount val="2"/>
                <c:pt idx="0">
                  <c:v>0.64</c:v>
                </c:pt>
                <c:pt idx="1">
                  <c:v>0.61</c:v>
                </c:pt>
              </c:numCache>
            </c:numRef>
          </c:val>
          <c:extLst>
            <c:ext xmlns:c16="http://schemas.microsoft.com/office/drawing/2014/chart" uri="{C3380CC4-5D6E-409C-BE32-E72D297353CC}">
              <c16:uniqueId val="{00000001-9CD2-41AE-8683-F2ED6F4AED97}"/>
            </c:ext>
          </c:extLst>
        </c:ser>
        <c:dLbls>
          <c:showLegendKey val="0"/>
          <c:showVal val="0"/>
          <c:showCatName val="0"/>
          <c:showSerName val="0"/>
          <c:showPercent val="0"/>
          <c:showBubbleSize val="0"/>
        </c:dLbls>
        <c:gapWidth val="150"/>
        <c:overlap val="100"/>
        <c:axId val="278519743"/>
        <c:axId val="278503519"/>
      </c:barChart>
      <c:catAx>
        <c:axId val="27851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78503519"/>
        <c:crosses val="autoZero"/>
        <c:auto val="1"/>
        <c:lblAlgn val="ctr"/>
        <c:lblOffset val="100"/>
        <c:noMultiLvlLbl val="0"/>
      </c:catAx>
      <c:valAx>
        <c:axId val="278503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851974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bg1">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C618-0D2B-2EDE-8354-BD826118B1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A76F226-5850-77C0-50E8-8CBD2A044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F6073BB-D900-18F3-7EED-CC8EC90CA1EA}"/>
              </a:ext>
            </a:extLst>
          </p:cNvPr>
          <p:cNvSpPr>
            <a:spLocks noGrp="1"/>
          </p:cNvSpPr>
          <p:nvPr>
            <p:ph type="dt" sz="half" idx="10"/>
          </p:nvPr>
        </p:nvSpPr>
        <p:spPr/>
        <p:txBody>
          <a:bodyPr/>
          <a:lstStyle/>
          <a:p>
            <a:fld id="{289B26F7-ECBE-44D2-9C46-9C5FFE0A5805}" type="datetimeFigureOut">
              <a:rPr lang="en-AU" smtClean="0"/>
              <a:t>17/01/2025</a:t>
            </a:fld>
            <a:endParaRPr lang="en-AU"/>
          </a:p>
        </p:txBody>
      </p:sp>
      <p:sp>
        <p:nvSpPr>
          <p:cNvPr id="5" name="Footer Placeholder 4">
            <a:extLst>
              <a:ext uri="{FF2B5EF4-FFF2-40B4-BE49-F238E27FC236}">
                <a16:creationId xmlns:a16="http://schemas.microsoft.com/office/drawing/2014/main" id="{27A40457-D113-1750-A99F-99C8F474541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8FCE02-17E4-F034-E195-4C3A33615433}"/>
              </a:ext>
            </a:extLst>
          </p:cNvPr>
          <p:cNvSpPr>
            <a:spLocks noGrp="1"/>
          </p:cNvSpPr>
          <p:nvPr>
            <p:ph type="sldNum" sz="quarter" idx="12"/>
          </p:nvPr>
        </p:nvSpPr>
        <p:spPr/>
        <p:txBody>
          <a:bodyPr/>
          <a:lstStyle/>
          <a:p>
            <a:fld id="{9287C2E8-76CA-4E11-A750-DA8C37CE62D1}" type="slidenum">
              <a:rPr lang="en-AU" smtClean="0"/>
              <a:t>‹#›</a:t>
            </a:fld>
            <a:endParaRPr lang="en-AU"/>
          </a:p>
        </p:txBody>
      </p:sp>
    </p:spTree>
    <p:extLst>
      <p:ext uri="{BB962C8B-B14F-4D97-AF65-F5344CB8AC3E}">
        <p14:creationId xmlns:p14="http://schemas.microsoft.com/office/powerpoint/2010/main" val="10754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68DA-A6F9-591B-72BF-E22D96C40D0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8984588-D906-B9AB-6609-EF0BD73A5F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6F30695-1B41-5F47-CCE6-C3700D9D1101}"/>
              </a:ext>
            </a:extLst>
          </p:cNvPr>
          <p:cNvSpPr>
            <a:spLocks noGrp="1"/>
          </p:cNvSpPr>
          <p:nvPr>
            <p:ph type="dt" sz="half" idx="10"/>
          </p:nvPr>
        </p:nvSpPr>
        <p:spPr/>
        <p:txBody>
          <a:bodyPr/>
          <a:lstStyle/>
          <a:p>
            <a:fld id="{289B26F7-ECBE-44D2-9C46-9C5FFE0A5805}" type="datetimeFigureOut">
              <a:rPr lang="en-AU" smtClean="0"/>
              <a:t>17/01/2025</a:t>
            </a:fld>
            <a:endParaRPr lang="en-AU"/>
          </a:p>
        </p:txBody>
      </p:sp>
      <p:sp>
        <p:nvSpPr>
          <p:cNvPr id="5" name="Footer Placeholder 4">
            <a:extLst>
              <a:ext uri="{FF2B5EF4-FFF2-40B4-BE49-F238E27FC236}">
                <a16:creationId xmlns:a16="http://schemas.microsoft.com/office/drawing/2014/main" id="{68F82B1E-A7AA-8B54-B5F5-0D0E7E03483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3F762E7-509C-B7EF-3CD4-089E8C677D21}"/>
              </a:ext>
            </a:extLst>
          </p:cNvPr>
          <p:cNvSpPr>
            <a:spLocks noGrp="1"/>
          </p:cNvSpPr>
          <p:nvPr>
            <p:ph type="sldNum" sz="quarter" idx="12"/>
          </p:nvPr>
        </p:nvSpPr>
        <p:spPr/>
        <p:txBody>
          <a:bodyPr/>
          <a:lstStyle/>
          <a:p>
            <a:fld id="{9287C2E8-76CA-4E11-A750-DA8C37CE62D1}" type="slidenum">
              <a:rPr lang="en-AU" smtClean="0"/>
              <a:t>‹#›</a:t>
            </a:fld>
            <a:endParaRPr lang="en-AU"/>
          </a:p>
        </p:txBody>
      </p:sp>
    </p:spTree>
    <p:extLst>
      <p:ext uri="{BB962C8B-B14F-4D97-AF65-F5344CB8AC3E}">
        <p14:creationId xmlns:p14="http://schemas.microsoft.com/office/powerpoint/2010/main" val="357926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622AFC-C1EE-F595-7A81-8093ABD6FB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F03A78-6441-A7F0-5CCC-509B64FEDB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E25AECE-668B-EC06-340B-313FAD42CEE4}"/>
              </a:ext>
            </a:extLst>
          </p:cNvPr>
          <p:cNvSpPr>
            <a:spLocks noGrp="1"/>
          </p:cNvSpPr>
          <p:nvPr>
            <p:ph type="dt" sz="half" idx="10"/>
          </p:nvPr>
        </p:nvSpPr>
        <p:spPr/>
        <p:txBody>
          <a:bodyPr/>
          <a:lstStyle/>
          <a:p>
            <a:fld id="{289B26F7-ECBE-44D2-9C46-9C5FFE0A5805}" type="datetimeFigureOut">
              <a:rPr lang="en-AU" smtClean="0"/>
              <a:t>17/01/2025</a:t>
            </a:fld>
            <a:endParaRPr lang="en-AU"/>
          </a:p>
        </p:txBody>
      </p:sp>
      <p:sp>
        <p:nvSpPr>
          <p:cNvPr id="5" name="Footer Placeholder 4">
            <a:extLst>
              <a:ext uri="{FF2B5EF4-FFF2-40B4-BE49-F238E27FC236}">
                <a16:creationId xmlns:a16="http://schemas.microsoft.com/office/drawing/2014/main" id="{7E668A3B-F2D0-D8D4-DBCE-9EF96BDCCAD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C054AA6-387B-FA88-62D2-0EDAF84E7AFA}"/>
              </a:ext>
            </a:extLst>
          </p:cNvPr>
          <p:cNvSpPr>
            <a:spLocks noGrp="1"/>
          </p:cNvSpPr>
          <p:nvPr>
            <p:ph type="sldNum" sz="quarter" idx="12"/>
          </p:nvPr>
        </p:nvSpPr>
        <p:spPr/>
        <p:txBody>
          <a:bodyPr/>
          <a:lstStyle/>
          <a:p>
            <a:fld id="{9287C2E8-76CA-4E11-A750-DA8C37CE62D1}" type="slidenum">
              <a:rPr lang="en-AU" smtClean="0"/>
              <a:t>‹#›</a:t>
            </a:fld>
            <a:endParaRPr lang="en-AU"/>
          </a:p>
        </p:txBody>
      </p:sp>
    </p:spTree>
    <p:extLst>
      <p:ext uri="{BB962C8B-B14F-4D97-AF65-F5344CB8AC3E}">
        <p14:creationId xmlns:p14="http://schemas.microsoft.com/office/powerpoint/2010/main" val="340198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B3E6-5129-D223-1095-6F98F1280A3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8D9C503-83DB-0F1A-36CD-14C0EEF58E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1834E1F-0213-F697-1C04-9DFAACB1508C}"/>
              </a:ext>
            </a:extLst>
          </p:cNvPr>
          <p:cNvSpPr>
            <a:spLocks noGrp="1"/>
          </p:cNvSpPr>
          <p:nvPr>
            <p:ph type="dt" sz="half" idx="10"/>
          </p:nvPr>
        </p:nvSpPr>
        <p:spPr/>
        <p:txBody>
          <a:bodyPr/>
          <a:lstStyle/>
          <a:p>
            <a:fld id="{289B26F7-ECBE-44D2-9C46-9C5FFE0A5805}" type="datetimeFigureOut">
              <a:rPr lang="en-AU" smtClean="0"/>
              <a:t>17/01/2025</a:t>
            </a:fld>
            <a:endParaRPr lang="en-AU"/>
          </a:p>
        </p:txBody>
      </p:sp>
      <p:sp>
        <p:nvSpPr>
          <p:cNvPr id="5" name="Footer Placeholder 4">
            <a:extLst>
              <a:ext uri="{FF2B5EF4-FFF2-40B4-BE49-F238E27FC236}">
                <a16:creationId xmlns:a16="http://schemas.microsoft.com/office/drawing/2014/main" id="{068C3FAF-4912-23BA-54DF-B1219204B4D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2DB869C-25DF-C3F4-3AC8-19252544D5B9}"/>
              </a:ext>
            </a:extLst>
          </p:cNvPr>
          <p:cNvSpPr>
            <a:spLocks noGrp="1"/>
          </p:cNvSpPr>
          <p:nvPr>
            <p:ph type="sldNum" sz="quarter" idx="12"/>
          </p:nvPr>
        </p:nvSpPr>
        <p:spPr/>
        <p:txBody>
          <a:bodyPr/>
          <a:lstStyle/>
          <a:p>
            <a:fld id="{9287C2E8-76CA-4E11-A750-DA8C37CE62D1}" type="slidenum">
              <a:rPr lang="en-AU" smtClean="0"/>
              <a:t>‹#›</a:t>
            </a:fld>
            <a:endParaRPr lang="en-AU"/>
          </a:p>
        </p:txBody>
      </p:sp>
    </p:spTree>
    <p:extLst>
      <p:ext uri="{BB962C8B-B14F-4D97-AF65-F5344CB8AC3E}">
        <p14:creationId xmlns:p14="http://schemas.microsoft.com/office/powerpoint/2010/main" val="387135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D7F11-932E-08E6-BB2E-5FC1688E95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D32F980-43EC-F720-C25C-221566367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F9AC0A-02D8-E96F-E1EA-AD12FE098A93}"/>
              </a:ext>
            </a:extLst>
          </p:cNvPr>
          <p:cNvSpPr>
            <a:spLocks noGrp="1"/>
          </p:cNvSpPr>
          <p:nvPr>
            <p:ph type="dt" sz="half" idx="10"/>
          </p:nvPr>
        </p:nvSpPr>
        <p:spPr/>
        <p:txBody>
          <a:bodyPr/>
          <a:lstStyle/>
          <a:p>
            <a:fld id="{289B26F7-ECBE-44D2-9C46-9C5FFE0A5805}" type="datetimeFigureOut">
              <a:rPr lang="en-AU" smtClean="0"/>
              <a:t>17/01/2025</a:t>
            </a:fld>
            <a:endParaRPr lang="en-AU"/>
          </a:p>
        </p:txBody>
      </p:sp>
      <p:sp>
        <p:nvSpPr>
          <p:cNvPr id="5" name="Footer Placeholder 4">
            <a:extLst>
              <a:ext uri="{FF2B5EF4-FFF2-40B4-BE49-F238E27FC236}">
                <a16:creationId xmlns:a16="http://schemas.microsoft.com/office/drawing/2014/main" id="{4119DA4D-E39B-1C81-0CB2-5D3A2623C5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892F6A4-A237-0EF7-E893-52C9104B5C95}"/>
              </a:ext>
            </a:extLst>
          </p:cNvPr>
          <p:cNvSpPr>
            <a:spLocks noGrp="1"/>
          </p:cNvSpPr>
          <p:nvPr>
            <p:ph type="sldNum" sz="quarter" idx="12"/>
          </p:nvPr>
        </p:nvSpPr>
        <p:spPr/>
        <p:txBody>
          <a:bodyPr/>
          <a:lstStyle/>
          <a:p>
            <a:fld id="{9287C2E8-76CA-4E11-A750-DA8C37CE62D1}" type="slidenum">
              <a:rPr lang="en-AU" smtClean="0"/>
              <a:t>‹#›</a:t>
            </a:fld>
            <a:endParaRPr lang="en-AU"/>
          </a:p>
        </p:txBody>
      </p:sp>
    </p:spTree>
    <p:extLst>
      <p:ext uri="{BB962C8B-B14F-4D97-AF65-F5344CB8AC3E}">
        <p14:creationId xmlns:p14="http://schemas.microsoft.com/office/powerpoint/2010/main" val="204534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8FF43-E60A-A46A-6CEC-AE2C5FF2B84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4DCEFBD-5BB8-1836-62B5-8BF4FCE06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B4E6C4B-4AD8-BBA9-847D-C7D27B3F34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9D25B7B-B580-2753-2882-C860D5ADE818}"/>
              </a:ext>
            </a:extLst>
          </p:cNvPr>
          <p:cNvSpPr>
            <a:spLocks noGrp="1"/>
          </p:cNvSpPr>
          <p:nvPr>
            <p:ph type="dt" sz="half" idx="10"/>
          </p:nvPr>
        </p:nvSpPr>
        <p:spPr/>
        <p:txBody>
          <a:bodyPr/>
          <a:lstStyle/>
          <a:p>
            <a:fld id="{289B26F7-ECBE-44D2-9C46-9C5FFE0A5805}" type="datetimeFigureOut">
              <a:rPr lang="en-AU" smtClean="0"/>
              <a:t>17/01/2025</a:t>
            </a:fld>
            <a:endParaRPr lang="en-AU"/>
          </a:p>
        </p:txBody>
      </p:sp>
      <p:sp>
        <p:nvSpPr>
          <p:cNvPr id="6" name="Footer Placeholder 5">
            <a:extLst>
              <a:ext uri="{FF2B5EF4-FFF2-40B4-BE49-F238E27FC236}">
                <a16:creationId xmlns:a16="http://schemas.microsoft.com/office/drawing/2014/main" id="{A4B25D46-9182-B235-992B-12DEF5C8236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0482E9B-4B16-8607-86C1-2155C47A9EFD}"/>
              </a:ext>
            </a:extLst>
          </p:cNvPr>
          <p:cNvSpPr>
            <a:spLocks noGrp="1"/>
          </p:cNvSpPr>
          <p:nvPr>
            <p:ph type="sldNum" sz="quarter" idx="12"/>
          </p:nvPr>
        </p:nvSpPr>
        <p:spPr/>
        <p:txBody>
          <a:bodyPr/>
          <a:lstStyle/>
          <a:p>
            <a:fld id="{9287C2E8-76CA-4E11-A750-DA8C37CE62D1}" type="slidenum">
              <a:rPr lang="en-AU" smtClean="0"/>
              <a:t>‹#›</a:t>
            </a:fld>
            <a:endParaRPr lang="en-AU"/>
          </a:p>
        </p:txBody>
      </p:sp>
    </p:spTree>
    <p:extLst>
      <p:ext uri="{BB962C8B-B14F-4D97-AF65-F5344CB8AC3E}">
        <p14:creationId xmlns:p14="http://schemas.microsoft.com/office/powerpoint/2010/main" val="392040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2EA8-165F-1336-0F59-49C0AE5C431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595A75F-E26B-3781-6F9B-E4971B67CC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CDB8E7-4982-34A2-C9A5-599F337B72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5D4F039-0169-4062-ABCA-D1EA4B2621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5088FA-DAEF-0CD4-F9F9-714D30052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9B4F828-B909-4200-3079-B9A5F8830099}"/>
              </a:ext>
            </a:extLst>
          </p:cNvPr>
          <p:cNvSpPr>
            <a:spLocks noGrp="1"/>
          </p:cNvSpPr>
          <p:nvPr>
            <p:ph type="dt" sz="half" idx="10"/>
          </p:nvPr>
        </p:nvSpPr>
        <p:spPr/>
        <p:txBody>
          <a:bodyPr/>
          <a:lstStyle/>
          <a:p>
            <a:fld id="{289B26F7-ECBE-44D2-9C46-9C5FFE0A5805}" type="datetimeFigureOut">
              <a:rPr lang="en-AU" smtClean="0"/>
              <a:t>17/01/2025</a:t>
            </a:fld>
            <a:endParaRPr lang="en-AU"/>
          </a:p>
        </p:txBody>
      </p:sp>
      <p:sp>
        <p:nvSpPr>
          <p:cNvPr id="8" name="Footer Placeholder 7">
            <a:extLst>
              <a:ext uri="{FF2B5EF4-FFF2-40B4-BE49-F238E27FC236}">
                <a16:creationId xmlns:a16="http://schemas.microsoft.com/office/drawing/2014/main" id="{9BC9CB4D-7869-BFC0-1036-14BB7F0D273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D8A1342-27B2-12E7-79C3-CA73E091A323}"/>
              </a:ext>
            </a:extLst>
          </p:cNvPr>
          <p:cNvSpPr>
            <a:spLocks noGrp="1"/>
          </p:cNvSpPr>
          <p:nvPr>
            <p:ph type="sldNum" sz="quarter" idx="12"/>
          </p:nvPr>
        </p:nvSpPr>
        <p:spPr/>
        <p:txBody>
          <a:bodyPr/>
          <a:lstStyle/>
          <a:p>
            <a:fld id="{9287C2E8-76CA-4E11-A750-DA8C37CE62D1}" type="slidenum">
              <a:rPr lang="en-AU" smtClean="0"/>
              <a:t>‹#›</a:t>
            </a:fld>
            <a:endParaRPr lang="en-AU"/>
          </a:p>
        </p:txBody>
      </p:sp>
    </p:spTree>
    <p:extLst>
      <p:ext uri="{BB962C8B-B14F-4D97-AF65-F5344CB8AC3E}">
        <p14:creationId xmlns:p14="http://schemas.microsoft.com/office/powerpoint/2010/main" val="297876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D7A5-21FB-710C-8C20-3E70C26AA2D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3801C44-8311-0025-F4C3-2A046B92E830}"/>
              </a:ext>
            </a:extLst>
          </p:cNvPr>
          <p:cNvSpPr>
            <a:spLocks noGrp="1"/>
          </p:cNvSpPr>
          <p:nvPr>
            <p:ph type="dt" sz="half" idx="10"/>
          </p:nvPr>
        </p:nvSpPr>
        <p:spPr/>
        <p:txBody>
          <a:bodyPr/>
          <a:lstStyle/>
          <a:p>
            <a:fld id="{289B26F7-ECBE-44D2-9C46-9C5FFE0A5805}" type="datetimeFigureOut">
              <a:rPr lang="en-AU" smtClean="0"/>
              <a:t>17/01/2025</a:t>
            </a:fld>
            <a:endParaRPr lang="en-AU"/>
          </a:p>
        </p:txBody>
      </p:sp>
      <p:sp>
        <p:nvSpPr>
          <p:cNvPr id="4" name="Footer Placeholder 3">
            <a:extLst>
              <a:ext uri="{FF2B5EF4-FFF2-40B4-BE49-F238E27FC236}">
                <a16:creationId xmlns:a16="http://schemas.microsoft.com/office/drawing/2014/main" id="{3385B60A-86EC-2B09-AF88-D4A946958DC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EC62429-5E60-6C6B-4C73-355464B8BCD9}"/>
              </a:ext>
            </a:extLst>
          </p:cNvPr>
          <p:cNvSpPr>
            <a:spLocks noGrp="1"/>
          </p:cNvSpPr>
          <p:nvPr>
            <p:ph type="sldNum" sz="quarter" idx="12"/>
          </p:nvPr>
        </p:nvSpPr>
        <p:spPr/>
        <p:txBody>
          <a:bodyPr/>
          <a:lstStyle/>
          <a:p>
            <a:fld id="{9287C2E8-76CA-4E11-A750-DA8C37CE62D1}" type="slidenum">
              <a:rPr lang="en-AU" smtClean="0"/>
              <a:t>‹#›</a:t>
            </a:fld>
            <a:endParaRPr lang="en-AU"/>
          </a:p>
        </p:txBody>
      </p:sp>
    </p:spTree>
    <p:extLst>
      <p:ext uri="{BB962C8B-B14F-4D97-AF65-F5344CB8AC3E}">
        <p14:creationId xmlns:p14="http://schemas.microsoft.com/office/powerpoint/2010/main" val="121849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92179E-0263-EE46-9239-3C269EB1CA15}"/>
              </a:ext>
            </a:extLst>
          </p:cNvPr>
          <p:cNvSpPr>
            <a:spLocks noGrp="1"/>
          </p:cNvSpPr>
          <p:nvPr>
            <p:ph type="dt" sz="half" idx="10"/>
          </p:nvPr>
        </p:nvSpPr>
        <p:spPr/>
        <p:txBody>
          <a:bodyPr/>
          <a:lstStyle/>
          <a:p>
            <a:fld id="{289B26F7-ECBE-44D2-9C46-9C5FFE0A5805}" type="datetimeFigureOut">
              <a:rPr lang="en-AU" smtClean="0"/>
              <a:t>17/01/2025</a:t>
            </a:fld>
            <a:endParaRPr lang="en-AU"/>
          </a:p>
        </p:txBody>
      </p:sp>
      <p:sp>
        <p:nvSpPr>
          <p:cNvPr id="3" name="Footer Placeholder 2">
            <a:extLst>
              <a:ext uri="{FF2B5EF4-FFF2-40B4-BE49-F238E27FC236}">
                <a16:creationId xmlns:a16="http://schemas.microsoft.com/office/drawing/2014/main" id="{056D3D85-8378-B861-8B68-6F0966FA25B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5548721-8FFE-A7C3-5244-C277BA195BF8}"/>
              </a:ext>
            </a:extLst>
          </p:cNvPr>
          <p:cNvSpPr>
            <a:spLocks noGrp="1"/>
          </p:cNvSpPr>
          <p:nvPr>
            <p:ph type="sldNum" sz="quarter" idx="12"/>
          </p:nvPr>
        </p:nvSpPr>
        <p:spPr/>
        <p:txBody>
          <a:bodyPr/>
          <a:lstStyle/>
          <a:p>
            <a:fld id="{9287C2E8-76CA-4E11-A750-DA8C37CE62D1}" type="slidenum">
              <a:rPr lang="en-AU" smtClean="0"/>
              <a:t>‹#›</a:t>
            </a:fld>
            <a:endParaRPr lang="en-AU"/>
          </a:p>
        </p:txBody>
      </p:sp>
    </p:spTree>
    <p:extLst>
      <p:ext uri="{BB962C8B-B14F-4D97-AF65-F5344CB8AC3E}">
        <p14:creationId xmlns:p14="http://schemas.microsoft.com/office/powerpoint/2010/main" val="227533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41D3-852F-3638-4650-C1544750A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C7E2EB3-9AF7-5201-11BC-4FD34C169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D780B86-F34B-4FA5-957B-D87F0E058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13075-BEA2-AEAF-DC48-147ED4873DB5}"/>
              </a:ext>
            </a:extLst>
          </p:cNvPr>
          <p:cNvSpPr>
            <a:spLocks noGrp="1"/>
          </p:cNvSpPr>
          <p:nvPr>
            <p:ph type="dt" sz="half" idx="10"/>
          </p:nvPr>
        </p:nvSpPr>
        <p:spPr/>
        <p:txBody>
          <a:bodyPr/>
          <a:lstStyle/>
          <a:p>
            <a:fld id="{289B26F7-ECBE-44D2-9C46-9C5FFE0A5805}" type="datetimeFigureOut">
              <a:rPr lang="en-AU" smtClean="0"/>
              <a:t>17/01/2025</a:t>
            </a:fld>
            <a:endParaRPr lang="en-AU"/>
          </a:p>
        </p:txBody>
      </p:sp>
      <p:sp>
        <p:nvSpPr>
          <p:cNvPr id="6" name="Footer Placeholder 5">
            <a:extLst>
              <a:ext uri="{FF2B5EF4-FFF2-40B4-BE49-F238E27FC236}">
                <a16:creationId xmlns:a16="http://schemas.microsoft.com/office/drawing/2014/main" id="{006D3A2D-0F77-A140-A9B5-192D0468D15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8E41ABB-284C-C1CB-8B2D-E5515DC95F5B}"/>
              </a:ext>
            </a:extLst>
          </p:cNvPr>
          <p:cNvSpPr>
            <a:spLocks noGrp="1"/>
          </p:cNvSpPr>
          <p:nvPr>
            <p:ph type="sldNum" sz="quarter" idx="12"/>
          </p:nvPr>
        </p:nvSpPr>
        <p:spPr/>
        <p:txBody>
          <a:bodyPr/>
          <a:lstStyle/>
          <a:p>
            <a:fld id="{9287C2E8-76CA-4E11-A750-DA8C37CE62D1}" type="slidenum">
              <a:rPr lang="en-AU" smtClean="0"/>
              <a:t>‹#›</a:t>
            </a:fld>
            <a:endParaRPr lang="en-AU"/>
          </a:p>
        </p:txBody>
      </p:sp>
    </p:spTree>
    <p:extLst>
      <p:ext uri="{BB962C8B-B14F-4D97-AF65-F5344CB8AC3E}">
        <p14:creationId xmlns:p14="http://schemas.microsoft.com/office/powerpoint/2010/main" val="281969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CF39-CF61-2C81-B6B7-0E5655C9A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B201F7F-5C1B-D9B4-830E-C5A05E1BE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C0D9E26-76E5-499F-9358-4558632CF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2CA37-2F81-860C-0206-8E4A0598AE09}"/>
              </a:ext>
            </a:extLst>
          </p:cNvPr>
          <p:cNvSpPr>
            <a:spLocks noGrp="1"/>
          </p:cNvSpPr>
          <p:nvPr>
            <p:ph type="dt" sz="half" idx="10"/>
          </p:nvPr>
        </p:nvSpPr>
        <p:spPr/>
        <p:txBody>
          <a:bodyPr/>
          <a:lstStyle/>
          <a:p>
            <a:fld id="{289B26F7-ECBE-44D2-9C46-9C5FFE0A5805}" type="datetimeFigureOut">
              <a:rPr lang="en-AU" smtClean="0"/>
              <a:t>17/01/2025</a:t>
            </a:fld>
            <a:endParaRPr lang="en-AU"/>
          </a:p>
        </p:txBody>
      </p:sp>
      <p:sp>
        <p:nvSpPr>
          <p:cNvPr id="6" name="Footer Placeholder 5">
            <a:extLst>
              <a:ext uri="{FF2B5EF4-FFF2-40B4-BE49-F238E27FC236}">
                <a16:creationId xmlns:a16="http://schemas.microsoft.com/office/drawing/2014/main" id="{8F5007DF-52C1-4FFB-9B76-FB1C6BE437B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A87FCC0-59BD-AAA8-0102-3C479DB1545A}"/>
              </a:ext>
            </a:extLst>
          </p:cNvPr>
          <p:cNvSpPr>
            <a:spLocks noGrp="1"/>
          </p:cNvSpPr>
          <p:nvPr>
            <p:ph type="sldNum" sz="quarter" idx="12"/>
          </p:nvPr>
        </p:nvSpPr>
        <p:spPr/>
        <p:txBody>
          <a:bodyPr/>
          <a:lstStyle/>
          <a:p>
            <a:fld id="{9287C2E8-76CA-4E11-A750-DA8C37CE62D1}" type="slidenum">
              <a:rPr lang="en-AU" smtClean="0"/>
              <a:t>‹#›</a:t>
            </a:fld>
            <a:endParaRPr lang="en-AU"/>
          </a:p>
        </p:txBody>
      </p:sp>
    </p:spTree>
    <p:extLst>
      <p:ext uri="{BB962C8B-B14F-4D97-AF65-F5344CB8AC3E}">
        <p14:creationId xmlns:p14="http://schemas.microsoft.com/office/powerpoint/2010/main" val="17194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0A8BB-1C4B-429B-0F10-EA03D02116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560751F-2585-A009-58FD-FC6EE05E4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C7F474C-ED83-7215-64D2-6B94CD1510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B26F7-ECBE-44D2-9C46-9C5FFE0A5805}" type="datetimeFigureOut">
              <a:rPr lang="en-AU" smtClean="0"/>
              <a:t>17/01/2025</a:t>
            </a:fld>
            <a:endParaRPr lang="en-AU"/>
          </a:p>
        </p:txBody>
      </p:sp>
      <p:sp>
        <p:nvSpPr>
          <p:cNvPr id="5" name="Footer Placeholder 4">
            <a:extLst>
              <a:ext uri="{FF2B5EF4-FFF2-40B4-BE49-F238E27FC236}">
                <a16:creationId xmlns:a16="http://schemas.microsoft.com/office/drawing/2014/main" id="{E9ACFB9F-F91B-998A-282B-2B06F393C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E43B9BB-558F-5E10-2876-246F273A2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7C2E8-76CA-4E11-A750-DA8C37CE62D1}" type="slidenum">
              <a:rPr lang="en-AU" smtClean="0"/>
              <a:t>‹#›</a:t>
            </a:fld>
            <a:endParaRPr lang="en-AU"/>
          </a:p>
        </p:txBody>
      </p:sp>
    </p:spTree>
    <p:extLst>
      <p:ext uri="{BB962C8B-B14F-4D97-AF65-F5344CB8AC3E}">
        <p14:creationId xmlns:p14="http://schemas.microsoft.com/office/powerpoint/2010/main" val="311234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3.jp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descr="Blue Abstract">
            <a:extLst>
              <a:ext uri="{FF2B5EF4-FFF2-40B4-BE49-F238E27FC236}">
                <a16:creationId xmlns:a16="http://schemas.microsoft.com/office/drawing/2014/main" id="{3EF00F2F-9A9E-11B0-9F44-49F7B9BDC1BA}"/>
              </a:ext>
            </a:extLst>
          </p:cNvPr>
          <p:cNvPicPr>
            <a:picLocks noChangeAspect="1"/>
          </p:cNvPicPr>
          <p:nvPr/>
        </p:nvPicPr>
        <p:blipFill rotWithShape="1">
          <a:blip r:embed="rId2">
            <a:extLst>
              <a:ext uri="{28A0092B-C50C-407E-A947-70E740481C1C}">
                <a14:useLocalDpi xmlns:a14="http://schemas.microsoft.com/office/drawing/2010/main" val="0"/>
              </a:ext>
            </a:extLst>
          </a:blip>
          <a:srcRect r="24750"/>
          <a:stretch/>
        </p:blipFill>
        <p:spPr>
          <a:xfrm>
            <a:off x="0" y="0"/>
            <a:ext cx="12192000" cy="6858000"/>
          </a:xfrm>
          <a:prstGeom prst="rect">
            <a:avLst/>
          </a:prstGeom>
        </p:spPr>
      </p:pic>
      <p:sp>
        <p:nvSpPr>
          <p:cNvPr id="5" name="TextBox 4">
            <a:extLst>
              <a:ext uri="{FF2B5EF4-FFF2-40B4-BE49-F238E27FC236}">
                <a16:creationId xmlns:a16="http://schemas.microsoft.com/office/drawing/2014/main" id="{0B51AAC0-7B7D-B2FD-AB38-490EA3058AA8}"/>
              </a:ext>
            </a:extLst>
          </p:cNvPr>
          <p:cNvSpPr txBox="1"/>
          <p:nvPr/>
        </p:nvSpPr>
        <p:spPr>
          <a:xfrm>
            <a:off x="0" y="5681589"/>
            <a:ext cx="12192000" cy="800219"/>
          </a:xfrm>
          <a:prstGeom prst="rect">
            <a:avLst/>
          </a:prstGeom>
          <a:solidFill>
            <a:schemeClr val="tx1">
              <a:lumMod val="95000"/>
              <a:lumOff val="5000"/>
            </a:schemeClr>
          </a:solidFill>
        </p:spPr>
        <p:txBody>
          <a:bodyPr wrap="square" rtlCol="0">
            <a:spAutoFit/>
          </a:bodyPr>
          <a:lstStyle/>
          <a:p>
            <a:r>
              <a:rPr lang="en-AU" sz="2800" b="1" dirty="0">
                <a:solidFill>
                  <a:schemeClr val="bg1"/>
                </a:solidFill>
              </a:rPr>
              <a:t>Evaluation of the Multicultural Peer Network</a:t>
            </a:r>
          </a:p>
          <a:p>
            <a:r>
              <a:rPr lang="en-AU" b="1" dirty="0">
                <a:solidFill>
                  <a:schemeClr val="bg1"/>
                </a:solidFill>
              </a:rPr>
              <a:t>Insight Consulting Australia</a:t>
            </a:r>
          </a:p>
        </p:txBody>
      </p:sp>
    </p:spTree>
    <p:extLst>
      <p:ext uri="{BB962C8B-B14F-4D97-AF65-F5344CB8AC3E}">
        <p14:creationId xmlns:p14="http://schemas.microsoft.com/office/powerpoint/2010/main" val="1771739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14CC74-C99E-D80E-310C-5C461FE7E807}"/>
              </a:ext>
            </a:extLst>
          </p:cNvPr>
          <p:cNvPicPr>
            <a:picLocks noChangeAspect="1"/>
          </p:cNvPicPr>
          <p:nvPr/>
        </p:nvPicPr>
        <p:blipFill rotWithShape="1">
          <a:blip>
            <a:extLst>
              <a:ext uri="{28A0092B-C50C-407E-A947-70E740481C1C}">
                <a14:useLocalDpi xmlns:a14="http://schemas.microsoft.com/office/drawing/2010/main" val="0"/>
              </a:ext>
            </a:extLst>
          </a:blip>
          <a:srcRect b="1282"/>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257828B2-76D3-A868-03BB-D0A159B5B548}"/>
              </a:ext>
            </a:extLst>
          </p:cNvPr>
          <p:cNvSpPr/>
          <p:nvPr/>
        </p:nvSpPr>
        <p:spPr>
          <a:xfrm>
            <a:off x="2143285" y="1813211"/>
            <a:ext cx="4271556" cy="4527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B250F3A3-EB16-0BA3-84E3-31C598AEC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897" y="5561309"/>
            <a:ext cx="1421715" cy="9478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83AC7106-23D6-1560-584A-2FA8A6D25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52" y="5548467"/>
            <a:ext cx="1436781" cy="9578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EC9AE508-2ADF-23D3-9404-E3AB413AB6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384" y="5535625"/>
            <a:ext cx="1430960" cy="9539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202E259C-5380-F21A-70AD-9633E3AE6D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5231" y="5535625"/>
            <a:ext cx="1424703"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5E1223A6-53C0-DDAF-92AA-E6A58A5042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1276" y="5548467"/>
            <a:ext cx="1421221"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52F2A961-757E-F6ED-07A5-3A9DD7731D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6411" y="5535625"/>
            <a:ext cx="1424702"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0346158D-1F28-DEB1-B8BB-9FFA20DA60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80821" y="5535625"/>
            <a:ext cx="1424703"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a:extLst>
              <a:ext uri="{FF2B5EF4-FFF2-40B4-BE49-F238E27FC236}">
                <a16:creationId xmlns:a16="http://schemas.microsoft.com/office/drawing/2014/main" id="{F7E2A66E-0357-2E20-CBC0-742D1854EC8E}"/>
              </a:ext>
            </a:extLst>
          </p:cNvPr>
          <p:cNvSpPr txBox="1"/>
          <p:nvPr/>
        </p:nvSpPr>
        <p:spPr>
          <a:xfrm>
            <a:off x="638290" y="1701849"/>
            <a:ext cx="10915419" cy="2654060"/>
          </a:xfrm>
          <a:prstGeom prst="rect">
            <a:avLst/>
          </a:prstGeom>
          <a:noFill/>
        </p:spPr>
        <p:txBody>
          <a:bodyPr wrap="square" rtlCol="0">
            <a:spAutoFit/>
          </a:bodyPr>
          <a:lstStyle/>
          <a:p>
            <a:pPr algn="just">
              <a:lnSpc>
                <a:spcPct val="107000"/>
              </a:lnSpc>
              <a:spcAft>
                <a:spcPts val="700"/>
              </a:spcAft>
            </a:pPr>
            <a:r>
              <a:rPr lang="en-AU" sz="1600" dirty="0">
                <a:effectLst/>
                <a:latin typeface="Avenir Next LT Pro" panose="020B0504020202020204" pitchFamily="34" charset="0"/>
                <a:ea typeface="Calibri" panose="020F0502020204030204" pitchFamily="34" charset="0"/>
                <a:cs typeface="Arial" panose="020B0604020202020204" pitchFamily="34" charset="0"/>
              </a:rPr>
              <a:t>Information sessions focused on the five key topics of </a:t>
            </a:r>
            <a:r>
              <a:rPr lang="en-AU" sz="1600" dirty="0">
                <a:effectLst/>
                <a:latin typeface="Avenir Next LT Pro" panose="020B0504020202020204" pitchFamily="34" charset="0"/>
                <a:ea typeface="DengXian" panose="02010600030101010101" pitchFamily="2" charset="-122"/>
                <a:cs typeface="Arial" panose="020B0604020202020204" pitchFamily="34" charset="0"/>
              </a:rPr>
              <a:t>Volunteering; Employment; Self-advocacy; Accessing the NDIS; and Building circles of support. </a:t>
            </a:r>
            <a:r>
              <a:rPr lang="en-AU" sz="1600" dirty="0">
                <a:effectLst/>
                <a:latin typeface="Avenir Next LT Pro" panose="020B0504020202020204" pitchFamily="34" charset="0"/>
                <a:ea typeface="Calibri" panose="020F0502020204030204" pitchFamily="34" charset="0"/>
                <a:cs typeface="Arial" panose="020B0604020202020204" pitchFamily="34" charset="0"/>
              </a:rPr>
              <a:t>Participants reported satisfaction and benefits from discussing each of these topics, which are directly relevant to the program aim of increasing independence and access to the NDIS and other support services.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700"/>
              </a:spcBef>
              <a:spcAft>
                <a:spcPts val="700"/>
              </a:spcAft>
            </a:pPr>
            <a:r>
              <a:rPr lang="en-AU" sz="1600" dirty="0">
                <a:effectLst/>
                <a:latin typeface="Avenir Next LT Pro" panose="020B0504020202020204" pitchFamily="34" charset="0"/>
                <a:ea typeface="Calibri" panose="020F0502020204030204" pitchFamily="34" charset="0"/>
                <a:cs typeface="Arial" panose="020B0604020202020204" pitchFamily="34" charset="0"/>
              </a:rPr>
              <a:t>Potential program improvements identified were: to provide groups with a choice of topics and scheduling;</a:t>
            </a:r>
            <a:r>
              <a:rPr lang="en-AU" sz="16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 to add an introductory session before the core topic content is introduced; and to reserve some time in meetings for general discussion. </a:t>
            </a:r>
            <a:r>
              <a:rPr lang="en-AU" sz="1600" dirty="0">
                <a:effectLst/>
                <a:latin typeface="Avenir Next LT Pro" panose="020B0504020202020204" pitchFamily="34" charset="0"/>
                <a:ea typeface="Calibri" panose="020F0502020204030204" pitchFamily="34" charset="0"/>
                <a:cs typeface="Arial" panose="020B0604020202020204" pitchFamily="34" charset="0"/>
              </a:rPr>
              <a:t>While out of scope for this project, carers  requested further support on employment options and skills for their loved ones with a disability.</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AU" sz="12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6486F63-44CD-0A02-1E9A-74A13B17B444}"/>
              </a:ext>
            </a:extLst>
          </p:cNvPr>
          <p:cNvSpPr txBox="1"/>
          <p:nvPr/>
        </p:nvSpPr>
        <p:spPr>
          <a:xfrm>
            <a:off x="0" y="1048041"/>
            <a:ext cx="4919072" cy="369332"/>
          </a:xfrm>
          <a:prstGeom prst="rect">
            <a:avLst/>
          </a:prstGeom>
          <a:solidFill>
            <a:srgbClr val="00B0F0"/>
          </a:solidFill>
        </p:spPr>
        <p:txBody>
          <a:bodyPr wrap="square" rtlCol="0">
            <a:spAutoFit/>
          </a:bodyPr>
          <a:lstStyle/>
          <a:p>
            <a:r>
              <a:rPr lang="en-AU"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Deliverable 3: </a:t>
            </a:r>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Deliver information for participants</a:t>
            </a:r>
            <a:endParaRPr lang="en-AU" sz="1800"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6FA2DBC-45C6-EC74-6B2D-6DF7B00E7C73}"/>
              </a:ext>
            </a:extLst>
          </p:cNvPr>
          <p:cNvSpPr txBox="1"/>
          <p:nvPr/>
        </p:nvSpPr>
        <p:spPr>
          <a:xfrm>
            <a:off x="0" y="284476"/>
            <a:ext cx="2836642" cy="369332"/>
          </a:xfrm>
          <a:prstGeom prst="rect">
            <a:avLst/>
          </a:prstGeom>
          <a:solidFill>
            <a:schemeClr val="tx1">
              <a:lumMod val="95000"/>
              <a:lumOff val="5000"/>
            </a:schemeClr>
          </a:solidFill>
        </p:spPr>
        <p:txBody>
          <a:bodyPr wrap="square" rtlCol="0">
            <a:spAutoFit/>
          </a:bodyPr>
          <a:lstStyle/>
          <a:p>
            <a:r>
              <a:rPr lang="en-AU" b="1" dirty="0">
                <a:solidFill>
                  <a:schemeClr val="bg1"/>
                </a:solidFill>
              </a:rPr>
              <a:t>Process Evaluation findings</a:t>
            </a:r>
          </a:p>
        </p:txBody>
      </p:sp>
    </p:spTree>
    <p:extLst>
      <p:ext uri="{BB962C8B-B14F-4D97-AF65-F5344CB8AC3E}">
        <p14:creationId xmlns:p14="http://schemas.microsoft.com/office/powerpoint/2010/main" val="272582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6155C0-9AA7-493C-3F57-5121E063ACC5}"/>
              </a:ext>
            </a:extLst>
          </p:cNvPr>
          <p:cNvPicPr>
            <a:picLocks noChangeAspect="1"/>
          </p:cNvPicPr>
          <p:nvPr/>
        </p:nvPicPr>
        <p:blipFill rotWithShape="1">
          <a:blip>
            <a:extLst>
              <a:ext uri="{28A0092B-C50C-407E-A947-70E740481C1C}">
                <a14:useLocalDpi xmlns:a14="http://schemas.microsoft.com/office/drawing/2010/main" val="0"/>
              </a:ext>
            </a:extLst>
          </a:blip>
          <a:srcRect b="1282"/>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99F46969-3D31-BF40-389E-A007342AB0D0}"/>
              </a:ext>
            </a:extLst>
          </p:cNvPr>
          <p:cNvSpPr/>
          <p:nvPr/>
        </p:nvSpPr>
        <p:spPr>
          <a:xfrm>
            <a:off x="2143285" y="1813211"/>
            <a:ext cx="4271556" cy="4527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53534DBA-4DB9-D376-B535-7878A2E12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897" y="5561309"/>
            <a:ext cx="1421715" cy="9478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1E5B0F13-A534-9015-C154-20A40888C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52" y="5548467"/>
            <a:ext cx="1436781" cy="9578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B73CE0E0-E955-DAD1-9E25-6D80F6AAF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384" y="5535625"/>
            <a:ext cx="1430960" cy="9539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DB4176D4-E634-121D-6367-2F015F04C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5231" y="5535625"/>
            <a:ext cx="1424703"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2CC1AD8C-7CDB-278E-1859-AD99A16111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1276" y="5548467"/>
            <a:ext cx="1421221"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extLst>
              <a:ext uri="{FF2B5EF4-FFF2-40B4-BE49-F238E27FC236}">
                <a16:creationId xmlns:a16="http://schemas.microsoft.com/office/drawing/2014/main" id="{C064E59C-BCC6-5F26-2DB5-C44AD642BB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6411" y="5535625"/>
            <a:ext cx="1424702"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a:extLst>
              <a:ext uri="{FF2B5EF4-FFF2-40B4-BE49-F238E27FC236}">
                <a16:creationId xmlns:a16="http://schemas.microsoft.com/office/drawing/2014/main" id="{809BB46B-A3D6-3106-5E41-6C58F4E16D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80821" y="5535625"/>
            <a:ext cx="1424703"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TextBox 14">
            <a:extLst>
              <a:ext uri="{FF2B5EF4-FFF2-40B4-BE49-F238E27FC236}">
                <a16:creationId xmlns:a16="http://schemas.microsoft.com/office/drawing/2014/main" id="{2828644F-130C-64B1-54D0-DF5536F12DAF}"/>
              </a:ext>
            </a:extLst>
          </p:cNvPr>
          <p:cNvSpPr txBox="1"/>
          <p:nvPr/>
        </p:nvSpPr>
        <p:spPr>
          <a:xfrm>
            <a:off x="638290" y="1701849"/>
            <a:ext cx="10915419" cy="3180999"/>
          </a:xfrm>
          <a:prstGeom prst="rect">
            <a:avLst/>
          </a:prstGeom>
          <a:noFill/>
        </p:spPr>
        <p:txBody>
          <a:bodyPr wrap="square" rtlCol="0">
            <a:spAutoFit/>
          </a:bodyPr>
          <a:lstStyle/>
          <a:p>
            <a:pPr algn="just">
              <a:lnSpc>
                <a:spcPct val="107000"/>
              </a:lnSpc>
              <a:spcAft>
                <a:spcPts val="700"/>
              </a:spcAft>
            </a:pPr>
            <a:r>
              <a:rPr lang="en-AU" sz="16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 vital part of the MPN program is the opportunity for participants to share personal feelings and experiences, providing practical and emotional support to one another. In addition to the stress and fear of living in a pandemic, people with a disability and their carers faced a number of challenges during lockdown including difficulties in providing home learning for children; social isolation; and a reduction of available support services, such as personal care. In this environment, it became even more important to provide an opportunity for participants to connect with others.</a:t>
            </a:r>
            <a:endParaRPr lang="en-AU" sz="1600" dirty="0">
              <a:effectLst/>
              <a:latin typeface="Avenir Next LT Pro" panose="020B0504020202020204" pitchFamily="34" charset="0"/>
              <a:ea typeface="Calibri" panose="020F0502020204030204" pitchFamily="34" charset="0"/>
              <a:cs typeface="Times New Roman" panose="02020603050405020304" pitchFamily="18" charset="0"/>
            </a:endParaRPr>
          </a:p>
          <a:p>
            <a:pPr algn="just">
              <a:lnSpc>
                <a:spcPct val="107000"/>
              </a:lnSpc>
              <a:spcAft>
                <a:spcPts val="700"/>
              </a:spcAft>
            </a:pPr>
            <a:r>
              <a:rPr lang="en-AU" sz="1600" dirty="0">
                <a:effectLst/>
                <a:latin typeface="Avenir Next LT Pro" panose="020B0504020202020204" pitchFamily="34" charset="0"/>
                <a:ea typeface="Calibri" panose="020F0502020204030204" pitchFamily="34" charset="0"/>
                <a:cs typeface="Arial" panose="020B0604020202020204" pitchFamily="34" charset="0"/>
              </a:rPr>
              <a:t>The peer support element of the program is valued by participants and provides important practical and emotional benefits to participants.</a:t>
            </a:r>
          </a:p>
          <a:p>
            <a:pPr algn="just">
              <a:lnSpc>
                <a:spcPct val="107000"/>
              </a:lnSpc>
              <a:spcAft>
                <a:spcPts val="700"/>
              </a:spcAft>
            </a:pPr>
            <a:r>
              <a:rPr lang="en-AU" sz="16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A positive but unintended consequence of the adapted and extended mode of delivery is that the MPN has been a timely support to people who were socially isolated due to the pandemic.</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AU" sz="12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8C70991-9484-0609-FF30-81F87628E7E5}"/>
              </a:ext>
            </a:extLst>
          </p:cNvPr>
          <p:cNvSpPr txBox="1"/>
          <p:nvPr/>
        </p:nvSpPr>
        <p:spPr>
          <a:xfrm>
            <a:off x="0" y="1048041"/>
            <a:ext cx="8499934" cy="369332"/>
          </a:xfrm>
          <a:prstGeom prst="rect">
            <a:avLst/>
          </a:prstGeom>
          <a:solidFill>
            <a:srgbClr val="00B0F0"/>
          </a:solidFill>
        </p:spPr>
        <p:txBody>
          <a:bodyPr wrap="square" rtlCol="0">
            <a:spAutoFit/>
          </a:bodyPr>
          <a:lstStyle/>
          <a:p>
            <a:r>
              <a:rPr lang="en-AU"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Deliverable 4: </a:t>
            </a:r>
            <a:r>
              <a:rPr lang="en-AU" sz="1800"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rPr>
              <a:t>Participants share information and experiences, and deliver peer support</a:t>
            </a:r>
          </a:p>
        </p:txBody>
      </p:sp>
      <p:sp>
        <p:nvSpPr>
          <p:cNvPr id="17" name="TextBox 16">
            <a:extLst>
              <a:ext uri="{FF2B5EF4-FFF2-40B4-BE49-F238E27FC236}">
                <a16:creationId xmlns:a16="http://schemas.microsoft.com/office/drawing/2014/main" id="{763EBE9C-07B6-BD31-97EE-063A956DCE0A}"/>
              </a:ext>
            </a:extLst>
          </p:cNvPr>
          <p:cNvSpPr txBox="1"/>
          <p:nvPr/>
        </p:nvSpPr>
        <p:spPr>
          <a:xfrm>
            <a:off x="0" y="284476"/>
            <a:ext cx="2836642" cy="369332"/>
          </a:xfrm>
          <a:prstGeom prst="rect">
            <a:avLst/>
          </a:prstGeom>
          <a:solidFill>
            <a:schemeClr val="tx1">
              <a:lumMod val="95000"/>
              <a:lumOff val="5000"/>
            </a:schemeClr>
          </a:solidFill>
        </p:spPr>
        <p:txBody>
          <a:bodyPr wrap="square" rtlCol="0">
            <a:spAutoFit/>
          </a:bodyPr>
          <a:lstStyle/>
          <a:p>
            <a:r>
              <a:rPr lang="en-AU" b="1" dirty="0">
                <a:solidFill>
                  <a:schemeClr val="bg1"/>
                </a:solidFill>
              </a:rPr>
              <a:t>Process Evaluation findings</a:t>
            </a:r>
          </a:p>
        </p:txBody>
      </p:sp>
    </p:spTree>
    <p:extLst>
      <p:ext uri="{BB962C8B-B14F-4D97-AF65-F5344CB8AC3E}">
        <p14:creationId xmlns:p14="http://schemas.microsoft.com/office/powerpoint/2010/main" val="245000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5B4D91-1D5A-21E6-ECC1-144BD8E23EA7}"/>
              </a:ext>
            </a:extLst>
          </p:cNvPr>
          <p:cNvPicPr>
            <a:picLocks noChangeAspect="1"/>
          </p:cNvPicPr>
          <p:nvPr/>
        </p:nvPicPr>
        <p:blipFill rotWithShape="1">
          <a:blip>
            <a:extLst>
              <a:ext uri="{28A0092B-C50C-407E-A947-70E740481C1C}">
                <a14:useLocalDpi xmlns:a14="http://schemas.microsoft.com/office/drawing/2010/main" val="0"/>
              </a:ext>
            </a:extLst>
          </a:blip>
          <a:srcRect b="1666"/>
          <a:stretch/>
        </p:blipFill>
        <p:spPr>
          <a:xfrm>
            <a:off x="0" y="0"/>
            <a:ext cx="12192000" cy="6858000"/>
          </a:xfrm>
          <a:prstGeom prst="rect">
            <a:avLst/>
          </a:prstGeom>
        </p:spPr>
      </p:pic>
      <p:sp>
        <p:nvSpPr>
          <p:cNvPr id="5" name="TextBox 4">
            <a:extLst>
              <a:ext uri="{FF2B5EF4-FFF2-40B4-BE49-F238E27FC236}">
                <a16:creationId xmlns:a16="http://schemas.microsoft.com/office/drawing/2014/main" id="{05142611-B305-08E0-DD74-2DF43F41CFD6}"/>
              </a:ext>
            </a:extLst>
          </p:cNvPr>
          <p:cNvSpPr txBox="1"/>
          <p:nvPr/>
        </p:nvSpPr>
        <p:spPr>
          <a:xfrm>
            <a:off x="0" y="289626"/>
            <a:ext cx="12192000" cy="369332"/>
          </a:xfrm>
          <a:prstGeom prst="rect">
            <a:avLst/>
          </a:prstGeom>
          <a:solidFill>
            <a:srgbClr val="002060"/>
          </a:solidFill>
        </p:spPr>
        <p:txBody>
          <a:bodyPr wrap="square" rtlCol="0">
            <a:spAutoFit/>
          </a:bodyPr>
          <a:lstStyle/>
          <a:p>
            <a:r>
              <a:rPr lang="en-AU"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Quantitative project outcomes: </a:t>
            </a:r>
            <a:endParaRPr lang="en-AU" sz="1800"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2DF90C7-D442-1CA5-3569-8F94F774A02F}"/>
              </a:ext>
            </a:extLst>
          </p:cNvPr>
          <p:cNvSpPr txBox="1"/>
          <p:nvPr/>
        </p:nvSpPr>
        <p:spPr>
          <a:xfrm>
            <a:off x="704965" y="1254174"/>
            <a:ext cx="10915419" cy="2873992"/>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AU" sz="1600" dirty="0">
                <a:effectLst/>
                <a:latin typeface="Calibri" panose="020F0502020204030204" pitchFamily="34" charset="0"/>
                <a:ea typeface="Calibri" panose="020F0502020204030204" pitchFamily="34" charset="0"/>
                <a:cs typeface="Times New Roman" panose="02020603050405020304" pitchFamily="18" charset="0"/>
              </a:rPr>
              <a:t>Feb 2020-June 2021: </a:t>
            </a:r>
            <a:r>
              <a:rPr lang="en-AU" sz="1600" b="1" dirty="0">
                <a:effectLst/>
                <a:latin typeface="Calibri" panose="020F0502020204030204" pitchFamily="34" charset="0"/>
                <a:ea typeface="Calibri" panose="020F0502020204030204" pitchFamily="34" charset="0"/>
                <a:cs typeface="Times New Roman" panose="02020603050405020304" pitchFamily="18" charset="0"/>
              </a:rPr>
              <a:t>28 peer networks </a:t>
            </a:r>
            <a:r>
              <a:rPr lang="en-AU" sz="1600" dirty="0">
                <a:effectLst/>
                <a:latin typeface="Calibri" panose="020F0502020204030204" pitchFamily="34" charset="0"/>
                <a:ea typeface="Calibri" panose="020F0502020204030204" pitchFamily="34" charset="0"/>
                <a:cs typeface="Times New Roman" panose="02020603050405020304" pitchFamily="18" charset="0"/>
              </a:rPr>
              <a:t>established for </a:t>
            </a:r>
            <a:r>
              <a:rPr lang="en-AU" sz="1600" b="1" dirty="0">
                <a:effectLst/>
                <a:latin typeface="Calibri" panose="020F0502020204030204" pitchFamily="34" charset="0"/>
                <a:ea typeface="Calibri" panose="020F0502020204030204" pitchFamily="34" charset="0"/>
                <a:cs typeface="Times New Roman" panose="02020603050405020304" pitchFamily="18" charset="0"/>
              </a:rPr>
              <a:t>314 participants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AU" sz="1600" dirty="0">
                <a:effectLst/>
                <a:latin typeface="Calibri" panose="020F0502020204030204" pitchFamily="34" charset="0"/>
                <a:ea typeface="Calibri" panose="020F0502020204030204" pitchFamily="34" charset="0"/>
                <a:cs typeface="Times New Roman" panose="02020603050405020304" pitchFamily="18" charset="0"/>
              </a:rPr>
              <a:t>July 2021-June 2022: </a:t>
            </a:r>
            <a:r>
              <a:rPr lang="en-AU" sz="1600" b="1" dirty="0">
                <a:effectLst/>
                <a:latin typeface="Calibri" panose="020F0502020204030204" pitchFamily="34" charset="0"/>
                <a:ea typeface="Calibri" panose="020F0502020204030204" pitchFamily="34" charset="0"/>
                <a:cs typeface="Times New Roman" panose="02020603050405020304" pitchFamily="18" charset="0"/>
              </a:rPr>
              <a:t>39 peer networks </a:t>
            </a:r>
            <a:r>
              <a:rPr lang="en-AU" sz="1600" dirty="0">
                <a:effectLst/>
                <a:latin typeface="Calibri" panose="020F0502020204030204" pitchFamily="34" charset="0"/>
                <a:ea typeface="Calibri" panose="020F0502020204030204" pitchFamily="34" charset="0"/>
                <a:cs typeface="Times New Roman" panose="02020603050405020304" pitchFamily="18" charset="0"/>
              </a:rPr>
              <a:t>established for </a:t>
            </a:r>
            <a:r>
              <a:rPr lang="en-AU" sz="1600" b="1" dirty="0">
                <a:effectLst/>
                <a:latin typeface="Calibri" panose="020F0502020204030204" pitchFamily="34" charset="0"/>
                <a:ea typeface="Calibri" panose="020F0502020204030204" pitchFamily="34" charset="0"/>
                <a:cs typeface="Times New Roman" panose="02020603050405020304" pitchFamily="18" charset="0"/>
              </a:rPr>
              <a:t>452 participants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AU" sz="1600" dirty="0">
                <a:effectLst/>
                <a:latin typeface="Calibri" panose="020F0502020204030204" pitchFamily="34" charset="0"/>
                <a:ea typeface="Calibri" panose="020F0502020204030204" pitchFamily="34" charset="0"/>
                <a:cs typeface="Times New Roman" panose="02020603050405020304" pitchFamily="18" charset="0"/>
              </a:rPr>
              <a:t>July 2022-Feb 2023</a:t>
            </a:r>
            <a:r>
              <a:rPr lang="en-AU" sz="1600" b="1" dirty="0">
                <a:effectLst/>
                <a:latin typeface="Calibri" panose="020F0502020204030204" pitchFamily="34" charset="0"/>
                <a:ea typeface="Calibri" panose="020F0502020204030204" pitchFamily="34" charset="0"/>
                <a:cs typeface="Times New Roman" panose="02020603050405020304" pitchFamily="18" charset="0"/>
              </a:rPr>
              <a:t>: 30 peer networks </a:t>
            </a:r>
            <a:r>
              <a:rPr lang="en-AU" sz="1600" dirty="0">
                <a:effectLst/>
                <a:latin typeface="Calibri" panose="020F0502020204030204" pitchFamily="34" charset="0"/>
                <a:ea typeface="Calibri" panose="020F0502020204030204" pitchFamily="34" charset="0"/>
                <a:cs typeface="Times New Roman" panose="02020603050405020304" pitchFamily="18" charset="0"/>
              </a:rPr>
              <a:t>established for </a:t>
            </a:r>
            <a:r>
              <a:rPr lang="en-AU" sz="1600" b="1" dirty="0">
                <a:effectLst/>
                <a:latin typeface="Calibri" panose="020F0502020204030204" pitchFamily="34" charset="0"/>
                <a:ea typeface="Calibri" panose="020F0502020204030204" pitchFamily="34" charset="0"/>
                <a:cs typeface="Times New Roman" panose="02020603050405020304" pitchFamily="18" charset="0"/>
              </a:rPr>
              <a:t>313 participants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dirty="0">
                <a:effectLst/>
                <a:latin typeface="Calibri" panose="020F0502020204030204" pitchFamily="34" charset="0"/>
                <a:ea typeface="Calibri" panose="020F0502020204030204" pitchFamily="34" charset="0"/>
                <a:cs typeface="Times New Roman" panose="02020603050405020304" pitchFamily="18" charset="0"/>
              </a:rPr>
              <a:t>Overall result: </a:t>
            </a:r>
            <a:r>
              <a:rPr lang="en-AU" b="1" dirty="0">
                <a:effectLst/>
                <a:latin typeface="Calibri" panose="020F0502020204030204" pitchFamily="34" charset="0"/>
                <a:ea typeface="Calibri" panose="020F0502020204030204" pitchFamily="34" charset="0"/>
                <a:cs typeface="Times New Roman" panose="02020603050405020304" pitchFamily="18" charset="0"/>
              </a:rPr>
              <a:t>97 Multicultural Peer Networks established, for 1,079 participants</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This result was significantly above the project goal of 65 peer networks established.</a:t>
            </a:r>
          </a:p>
          <a:p>
            <a:pPr algn="just">
              <a:lnSpc>
                <a:spcPct val="107000"/>
              </a:lnSpc>
              <a:spcAft>
                <a:spcPts val="700"/>
              </a:spcAft>
            </a:pPr>
            <a:endParaRPr lang="en-AU" sz="1200" dirty="0">
              <a:latin typeface="Avenir Next LT Pro" panose="020B05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E15C128-4022-7129-C7C7-470F45DE8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111" y="354931"/>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0E15853E-6125-2E07-3BDB-B31B2ABF8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111" y="1987793"/>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5907183D-9663-806E-D2A5-C5AE1120A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111" y="364119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F58591AD-5FFA-9AE1-7749-204D869FF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4111" y="526234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9141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5DC860-A8C9-4FF9-9E18-546759F5C92A}"/>
              </a:ext>
            </a:extLst>
          </p:cNvPr>
          <p:cNvPicPr>
            <a:picLocks noChangeAspect="1"/>
          </p:cNvPicPr>
          <p:nvPr/>
        </p:nvPicPr>
        <p:blipFill rotWithShape="1">
          <a:blip>
            <a:extLst>
              <a:ext uri="{28A0092B-C50C-407E-A947-70E740481C1C}">
                <a14:useLocalDpi xmlns:a14="http://schemas.microsoft.com/office/drawing/2010/main" val="0"/>
              </a:ext>
            </a:extLst>
          </a:blip>
          <a:srcRect b="1992"/>
          <a:stretch/>
        </p:blipFill>
        <p:spPr>
          <a:xfrm>
            <a:off x="0" y="0"/>
            <a:ext cx="12192000" cy="6858000"/>
          </a:xfrm>
          <a:prstGeom prst="rect">
            <a:avLst/>
          </a:prstGeom>
        </p:spPr>
      </p:pic>
      <p:sp>
        <p:nvSpPr>
          <p:cNvPr id="5" name="TextBox 4">
            <a:extLst>
              <a:ext uri="{FF2B5EF4-FFF2-40B4-BE49-F238E27FC236}">
                <a16:creationId xmlns:a16="http://schemas.microsoft.com/office/drawing/2014/main" id="{38F7463F-89BE-6550-F2C2-356F2B8759B5}"/>
              </a:ext>
            </a:extLst>
          </p:cNvPr>
          <p:cNvSpPr txBox="1"/>
          <p:nvPr/>
        </p:nvSpPr>
        <p:spPr>
          <a:xfrm>
            <a:off x="0" y="289626"/>
            <a:ext cx="12192004" cy="369332"/>
          </a:xfrm>
          <a:prstGeom prst="rect">
            <a:avLst/>
          </a:prstGeom>
          <a:solidFill>
            <a:srgbClr val="002060"/>
          </a:solidFill>
        </p:spPr>
        <p:txBody>
          <a:bodyPr wrap="square" rtlCol="0">
            <a:spAutoFit/>
          </a:bodyPr>
          <a:lstStyle/>
          <a:p>
            <a:r>
              <a:rPr lang="en-AU"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Outcome 1: </a:t>
            </a:r>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Improved understanding of the NDIS system, application, and plan renewal process</a:t>
            </a:r>
            <a:endParaRPr lang="en-AU" sz="1800"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BA55BF-68C4-FFD6-FD75-6EC32F2E703A}"/>
              </a:ext>
            </a:extLst>
          </p:cNvPr>
          <p:cNvSpPr txBox="1"/>
          <p:nvPr/>
        </p:nvSpPr>
        <p:spPr>
          <a:xfrm>
            <a:off x="0" y="976723"/>
            <a:ext cx="6012874" cy="4819717"/>
          </a:xfrm>
          <a:prstGeom prst="rect">
            <a:avLst/>
          </a:prstGeom>
          <a:noFill/>
        </p:spPr>
        <p:txBody>
          <a:bodyPr wrap="square">
            <a:spAutoFit/>
          </a:bodyPr>
          <a:lstStyle/>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The </a:t>
            </a:r>
            <a:r>
              <a:rPr lang="en-AU" sz="1600" dirty="0">
                <a:latin typeface="Avenir Next LT Pro" panose="020B0504020202020204" pitchFamily="34" charset="0"/>
                <a:ea typeface="Calibri" panose="020F0502020204030204" pitchFamily="34" charset="0"/>
                <a:cs typeface="Calibri" panose="020F0502020204030204" pitchFamily="34" charset="0"/>
              </a:rPr>
              <a:t>Outcome Evaluation found that the </a:t>
            </a:r>
            <a:r>
              <a:rPr lang="en-AU" sz="1600" dirty="0">
                <a:effectLst/>
                <a:latin typeface="Avenir Next LT Pro" panose="020B0504020202020204" pitchFamily="34" charset="0"/>
                <a:ea typeface="Calibri" panose="020F0502020204030204" pitchFamily="34" charset="0"/>
                <a:cs typeface="Calibri" panose="020F0502020204030204" pitchFamily="34" charset="0"/>
              </a:rPr>
              <a:t>MPN was instrumental in reaching a large number of people with disabilities and/or their carers from culturally and linguistically diverse communities.</a:t>
            </a:r>
          </a:p>
          <a:p>
            <a:pPr marL="228600" algn="just">
              <a:lnSpc>
                <a:spcPct val="107000"/>
              </a:lnSpc>
            </a:pPr>
            <a:endParaRPr lang="en-AU" sz="16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In total, 97 Multicultural Peer Networks were established with over 1,000 people participating in sessions. Each network presented and discussed information about the NDIS system, application, and plan renewal process.</a:t>
            </a:r>
          </a:p>
          <a:p>
            <a:pPr marL="228600" algn="just">
              <a:lnSpc>
                <a:spcPct val="107000"/>
              </a:lnSpc>
            </a:pPr>
            <a:endParaRPr lang="en-AU" sz="16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Guest speakers delivered information about how to access and use NDIS in a flexible manner during the COVID19 associated lockdowns, to ensure participants received information and assistance they needed.</a:t>
            </a:r>
          </a:p>
          <a:p>
            <a:pPr marL="228600" algn="just">
              <a:lnSpc>
                <a:spcPct val="107000"/>
              </a:lnSpc>
            </a:pPr>
            <a:endParaRPr lang="en-AU" sz="16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Many network participants indicated that their knowledge and confidence in accessing the NDIS had improved as a result of the program.</a:t>
            </a:r>
            <a:endParaRPr lang="en-AU"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13CCFA6-456D-3A43-7D13-4C99F26DE4A6}"/>
              </a:ext>
            </a:extLst>
          </p:cNvPr>
          <p:cNvSpPr txBox="1"/>
          <p:nvPr/>
        </p:nvSpPr>
        <p:spPr>
          <a:xfrm>
            <a:off x="6179127" y="976723"/>
            <a:ext cx="3380510" cy="7245381"/>
          </a:xfrm>
          <a:prstGeom prst="rect">
            <a:avLst/>
          </a:prstGeom>
          <a:noFill/>
        </p:spPr>
        <p:txBody>
          <a:bodyPr wrap="square">
            <a:spAutoFit/>
          </a:bodyPr>
          <a:lstStyle/>
          <a:p>
            <a:pPr algn="just">
              <a:lnSpc>
                <a:spcPct val="107000"/>
              </a:lnSpc>
              <a:spcBef>
                <a:spcPts val="600"/>
              </a:spcBef>
              <a:spcAft>
                <a:spcPts val="600"/>
              </a:spcAft>
            </a:pPr>
            <a:r>
              <a:rPr lang="en-AU" sz="1100" dirty="0">
                <a:solidFill>
                  <a:schemeClr val="accent1">
                    <a:lumMod val="50000"/>
                  </a:schemeClr>
                </a:solidFill>
                <a:ea typeface="Calibri" panose="020F0502020204030204" pitchFamily="34" charset="0"/>
                <a:cs typeface="Times New Roman" panose="02020603050405020304" pitchFamily="18" charset="0"/>
              </a:rPr>
              <a:t>Quotes from participants, facilitators and stakeholders: </a:t>
            </a:r>
          </a:p>
          <a:p>
            <a:pPr algn="just">
              <a:lnSpc>
                <a:spcPct val="107000"/>
              </a:lnSpc>
              <a:spcBef>
                <a:spcPts val="600"/>
              </a:spcBef>
              <a:spcAft>
                <a:spcPts val="600"/>
              </a:spcAft>
            </a:pPr>
            <a:r>
              <a:rPr lang="en-AU" sz="1600" i="1" dirty="0">
                <a:solidFill>
                  <a:schemeClr val="accent1">
                    <a:lumMod val="50000"/>
                  </a:schemeClr>
                </a:solidFill>
                <a:effectLst/>
                <a:ea typeface="Calibri" panose="020F0502020204030204" pitchFamily="34" charset="0"/>
                <a:cs typeface="Times New Roman" panose="02020603050405020304" pitchFamily="18" charset="0"/>
              </a:rPr>
              <a:t>“Participants were happy to learn about NDIS and share the information with their families and friends”</a:t>
            </a:r>
          </a:p>
          <a:p>
            <a:pPr algn="just">
              <a:lnSpc>
                <a:spcPct val="107000"/>
              </a:lnSpc>
              <a:spcBef>
                <a:spcPts val="600"/>
              </a:spcBef>
              <a:spcAft>
                <a:spcPts val="600"/>
              </a:spcAft>
            </a:pPr>
            <a:r>
              <a:rPr lang="en-AU" sz="1600" i="1" dirty="0">
                <a:solidFill>
                  <a:schemeClr val="accent1">
                    <a:lumMod val="50000"/>
                  </a:schemeClr>
                </a:solidFill>
                <a:effectLst/>
                <a:ea typeface="Calibri" panose="020F0502020204030204" pitchFamily="34" charset="0"/>
                <a:cs typeface="Calibri" panose="020F0502020204030204" pitchFamily="34" charset="0"/>
              </a:rPr>
              <a:t>“One participant never heard before about NDIS”</a:t>
            </a:r>
            <a:endParaRPr lang="en-AU" sz="1600" dirty="0">
              <a:solidFill>
                <a:schemeClr val="accent1">
                  <a:lumMod val="50000"/>
                </a:schemeClr>
              </a:solidFill>
              <a:effectLst/>
              <a:ea typeface="Calibri" panose="020F0502020204030204" pitchFamily="34" charset="0"/>
              <a:cs typeface="Calibri" panose="020F0502020204030204" pitchFamily="34" charset="0"/>
            </a:endParaRPr>
          </a:p>
          <a:p>
            <a:pPr algn="just">
              <a:lnSpc>
                <a:spcPct val="107000"/>
              </a:lnSpc>
              <a:spcBef>
                <a:spcPts val="600"/>
              </a:spcBef>
              <a:spcAft>
                <a:spcPts val="600"/>
              </a:spcAft>
            </a:pPr>
            <a:r>
              <a:rPr lang="en-AU" sz="1600" i="1" dirty="0">
                <a:solidFill>
                  <a:schemeClr val="accent1">
                    <a:lumMod val="50000"/>
                  </a:schemeClr>
                </a:solidFill>
                <a:effectLst/>
                <a:ea typeface="Calibri" panose="020F0502020204030204" pitchFamily="34" charset="0"/>
                <a:cs typeface="Times New Roman" panose="02020603050405020304" pitchFamily="18" charset="0"/>
              </a:rPr>
              <a:t>“We provided all relevant contacts and information to help and support their request of NDIS”</a:t>
            </a:r>
          </a:p>
          <a:p>
            <a:pPr algn="just">
              <a:lnSpc>
                <a:spcPct val="107000"/>
              </a:lnSpc>
              <a:spcBef>
                <a:spcPts val="600"/>
              </a:spcBef>
              <a:spcAft>
                <a:spcPts val="600"/>
              </a:spcAft>
            </a:pPr>
            <a:r>
              <a:rPr lang="en-AU" sz="1600" i="1" dirty="0">
                <a:solidFill>
                  <a:schemeClr val="accent1">
                    <a:lumMod val="50000"/>
                  </a:schemeClr>
                </a:solidFill>
                <a:effectLst/>
                <a:ea typeface="Calibri" panose="020F0502020204030204" pitchFamily="34" charset="0"/>
                <a:cs typeface="Calibri" panose="020F0502020204030204" pitchFamily="34" charset="0"/>
              </a:rPr>
              <a:t>“The parents were very motivated to share their concerns, experiences and questions navigating the NDIS pathway”</a:t>
            </a:r>
          </a:p>
          <a:p>
            <a:pPr algn="just">
              <a:lnSpc>
                <a:spcPct val="107000"/>
              </a:lnSpc>
              <a:spcBef>
                <a:spcPts val="600"/>
              </a:spcBef>
              <a:spcAft>
                <a:spcPts val="600"/>
              </a:spcAft>
            </a:pP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“We reached a </a:t>
            </a:r>
            <a:r>
              <a:rPr lang="en-AU" sz="1600" i="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very large cohort of the Vietnamese community. We held 3 sessions for 60 people, delivering NDIS information in language, with a  direct contact with someone from NDIS”</a:t>
            </a:r>
            <a:endParaRPr lang="en-AU"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Bef>
                <a:spcPts val="600"/>
              </a:spcBef>
              <a:spcAft>
                <a:spcPts val="600"/>
              </a:spcAft>
            </a:pPr>
            <a:endParaRPr lang="en-AU" sz="1600" dirty="0">
              <a:solidFill>
                <a:schemeClr val="accent1">
                  <a:lumMod val="50000"/>
                </a:schemeClr>
              </a:solidFill>
              <a:effectLst/>
              <a:ea typeface="Calibri" panose="020F0502020204030204" pitchFamily="34" charset="0"/>
              <a:cs typeface="Calibri" panose="020F0502020204030204" pitchFamily="34" charset="0"/>
            </a:endParaRPr>
          </a:p>
          <a:p>
            <a:pPr algn="just">
              <a:lnSpc>
                <a:spcPct val="107000"/>
              </a:lnSpc>
              <a:spcBef>
                <a:spcPts val="600"/>
              </a:spcBef>
              <a:spcAft>
                <a:spcPts val="600"/>
              </a:spcAft>
            </a:pPr>
            <a:endParaRPr lang="en-AU" dirty="0">
              <a:solidFill>
                <a:schemeClr val="accent1">
                  <a:lumMod val="50000"/>
                </a:schemeClr>
              </a:solidFill>
              <a:effectLs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en-AU" dirty="0">
              <a:solidFill>
                <a:schemeClr val="accent1">
                  <a:lumMod val="50000"/>
                </a:schemeClr>
              </a:solidFill>
              <a:effectLs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F2DE5633-1577-0AF8-41A5-76F7354BF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111" y="354931"/>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0338D62E-A98D-3C2B-FE47-951E27E33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111" y="1987793"/>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C057CB6C-1DCF-52DD-FA12-889530960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111" y="364119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30D30947-AE68-C414-AF1F-2DC0AF1AA1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4111" y="526234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7031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323D33-77B3-AB55-2F0D-950B4271B22E}"/>
              </a:ext>
            </a:extLst>
          </p:cNvPr>
          <p:cNvPicPr>
            <a:picLocks noChangeAspect="1"/>
          </p:cNvPicPr>
          <p:nvPr/>
        </p:nvPicPr>
        <p:blipFill rotWithShape="1">
          <a:blip>
            <a:extLst>
              <a:ext uri="{28A0092B-C50C-407E-A947-70E740481C1C}">
                <a14:useLocalDpi xmlns:a14="http://schemas.microsoft.com/office/drawing/2010/main" val="0"/>
              </a:ext>
            </a:extLst>
          </a:blip>
          <a:srcRect b="1693"/>
          <a:stretch/>
        </p:blipFill>
        <p:spPr>
          <a:xfrm>
            <a:off x="0" y="0"/>
            <a:ext cx="12192000" cy="6858000"/>
          </a:xfrm>
          <a:prstGeom prst="rect">
            <a:avLst/>
          </a:prstGeom>
        </p:spPr>
      </p:pic>
      <p:sp>
        <p:nvSpPr>
          <p:cNvPr id="5" name="TextBox 4">
            <a:extLst>
              <a:ext uri="{FF2B5EF4-FFF2-40B4-BE49-F238E27FC236}">
                <a16:creationId xmlns:a16="http://schemas.microsoft.com/office/drawing/2014/main" id="{AF1F193B-7090-5D10-527E-C0D569FEECA0}"/>
              </a:ext>
            </a:extLst>
          </p:cNvPr>
          <p:cNvSpPr txBox="1"/>
          <p:nvPr/>
        </p:nvSpPr>
        <p:spPr>
          <a:xfrm>
            <a:off x="0" y="302246"/>
            <a:ext cx="12192000" cy="369332"/>
          </a:xfrm>
          <a:prstGeom prst="rect">
            <a:avLst/>
          </a:prstGeom>
          <a:solidFill>
            <a:srgbClr val="002060"/>
          </a:solidFill>
        </p:spPr>
        <p:txBody>
          <a:bodyPr wrap="square" rtlCol="0">
            <a:spAutoFit/>
          </a:bodyPr>
          <a:lstStyle/>
          <a:p>
            <a:r>
              <a:rPr lang="en-AU"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Outcome 2: </a:t>
            </a:r>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Improved knowledge of mainstream and disability services</a:t>
            </a:r>
            <a:endParaRPr lang="en-AU" sz="1800"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D923E7C-31A5-BD2B-FC2C-E0739228AF8A}"/>
              </a:ext>
            </a:extLst>
          </p:cNvPr>
          <p:cNvSpPr txBox="1"/>
          <p:nvPr/>
        </p:nvSpPr>
        <p:spPr>
          <a:xfrm>
            <a:off x="7193524" y="1355778"/>
            <a:ext cx="4652922" cy="1244571"/>
          </a:xfrm>
          <a:prstGeom prst="rect">
            <a:avLst/>
          </a:prstGeom>
          <a:noFill/>
        </p:spPr>
        <p:txBody>
          <a:bodyPr wrap="square">
            <a:spAutoFit/>
          </a:bodyPr>
          <a:lstStyle/>
          <a:p>
            <a:pPr algn="just">
              <a:lnSpc>
                <a:spcPct val="107000"/>
              </a:lnSpc>
              <a:spcBef>
                <a:spcPts val="600"/>
              </a:spcBef>
              <a:spcAft>
                <a:spcPts val="600"/>
              </a:spcAft>
            </a:pPr>
            <a:endParaRPr lang="en-AU"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Bef>
                <a:spcPts val="600"/>
              </a:spcBef>
              <a:spcAft>
                <a:spcPts val="600"/>
              </a:spcAft>
            </a:pPr>
            <a:endParaRPr lang="en-AU"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Bef>
                <a:spcPts val="600"/>
              </a:spcBef>
              <a:spcAft>
                <a:spcPts val="60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232E89F-9952-7AEF-E087-2092932ECF49}"/>
              </a:ext>
            </a:extLst>
          </p:cNvPr>
          <p:cNvSpPr txBox="1"/>
          <p:nvPr/>
        </p:nvSpPr>
        <p:spPr>
          <a:xfrm>
            <a:off x="7177309" y="2713281"/>
            <a:ext cx="4652922" cy="794320"/>
          </a:xfrm>
          <a:prstGeom prst="rect">
            <a:avLst/>
          </a:prstGeom>
          <a:noFill/>
        </p:spPr>
        <p:txBody>
          <a:bodyPr wrap="square">
            <a:spAutoFit/>
          </a:bodyPr>
          <a:lstStyle/>
          <a:p>
            <a:pPr algn="just">
              <a:lnSpc>
                <a:spcPct val="107000"/>
              </a:lnSpc>
              <a:spcBef>
                <a:spcPts val="600"/>
              </a:spcBef>
              <a:spcAft>
                <a:spcPts val="6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2DFCB91-72EC-2A76-592F-8846D1FDF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111" y="354931"/>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48D7F5F0-607A-3893-5D1C-8DCC500A7353}"/>
              </a:ext>
            </a:extLst>
          </p:cNvPr>
          <p:cNvSpPr txBox="1"/>
          <p:nvPr/>
        </p:nvSpPr>
        <p:spPr>
          <a:xfrm>
            <a:off x="6179128" y="810012"/>
            <a:ext cx="3380510" cy="5927520"/>
          </a:xfrm>
          <a:prstGeom prst="rect">
            <a:avLst/>
          </a:prstGeom>
          <a:noFill/>
        </p:spPr>
        <p:txBody>
          <a:bodyPr wrap="square">
            <a:spAutoFit/>
          </a:bodyPr>
          <a:lstStyle/>
          <a:p>
            <a:pPr algn="just">
              <a:lnSpc>
                <a:spcPct val="107000"/>
              </a:lnSpc>
              <a:spcBef>
                <a:spcPts val="600"/>
              </a:spcBef>
              <a:spcAft>
                <a:spcPts val="600"/>
              </a:spcAft>
            </a:pPr>
            <a:r>
              <a:rPr lang="en-AU" sz="1100" dirty="0">
                <a:solidFill>
                  <a:schemeClr val="accent1">
                    <a:lumMod val="50000"/>
                  </a:schemeClr>
                </a:solidFill>
                <a:ea typeface="Calibri" panose="020F0502020204030204" pitchFamily="34" charset="0"/>
                <a:cs typeface="Times New Roman" panose="02020603050405020304" pitchFamily="18" charset="0"/>
              </a:rPr>
              <a:t>Quotes from participants, facilitators and stakeholders: </a:t>
            </a:r>
          </a:p>
          <a:p>
            <a:pPr algn="just">
              <a:lnSpc>
                <a:spcPct val="107000"/>
              </a:lnSpc>
              <a:spcBef>
                <a:spcPts val="600"/>
              </a:spcBef>
              <a:spcAft>
                <a:spcPts val="600"/>
              </a:spcAft>
            </a:pPr>
            <a:r>
              <a:rPr lang="en-AU" sz="1600" i="1" dirty="0">
                <a:solidFill>
                  <a:schemeClr val="accent1">
                    <a:lumMod val="50000"/>
                  </a:schemeClr>
                </a:solidFill>
                <a:effectLst/>
                <a:ea typeface="Calibri" panose="020F0502020204030204" pitchFamily="34" charset="0"/>
                <a:cs typeface="Times New Roman" panose="02020603050405020304" pitchFamily="18" charset="0"/>
              </a:rPr>
              <a:t>“</a:t>
            </a: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All shared their experiences with the early intervention services and getting their assessments and evaluations”</a:t>
            </a:r>
          </a:p>
          <a:p>
            <a:pPr algn="just">
              <a:lnSpc>
                <a:spcPct val="107000"/>
              </a:lnSpc>
              <a:spcBef>
                <a:spcPts val="600"/>
              </a:spcBef>
              <a:spcAft>
                <a:spcPts val="600"/>
              </a:spcAft>
            </a:pP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“There was general concern regarding mental health and wellbeing for parents and carers. Information about Mental Health Care Plan under Medicare was provided, and regarding other services that could help and support them”</a:t>
            </a:r>
          </a:p>
          <a:p>
            <a:pPr algn="just">
              <a:lnSpc>
                <a:spcPct val="107000"/>
              </a:lnSpc>
              <a:spcBef>
                <a:spcPts val="600"/>
              </a:spcBef>
              <a:spcAft>
                <a:spcPts val="600"/>
              </a:spcAft>
            </a:pPr>
            <a:r>
              <a:rPr lang="en-AU" sz="1600" i="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t>
            </a: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The participants were very happy with the information, which is relevant for them and their children”</a:t>
            </a:r>
          </a:p>
          <a:p>
            <a:pPr algn="just">
              <a:lnSpc>
                <a:spcPct val="107000"/>
              </a:lnSpc>
              <a:spcBef>
                <a:spcPts val="600"/>
              </a:spcBef>
              <a:spcAft>
                <a:spcPts val="600"/>
              </a:spcAft>
            </a:pPr>
            <a:r>
              <a:rPr lang="en-AU" sz="1600" i="1" dirty="0">
                <a:solidFill>
                  <a:srgbClr val="002060"/>
                </a:solidFill>
                <a:effectLst/>
                <a:ea typeface="Times New Roman" panose="02020603050405020304" pitchFamily="18" charset="0"/>
                <a:cs typeface="Calibri" panose="020F0502020204030204" pitchFamily="34" charset="0"/>
              </a:rPr>
              <a:t>“More information about support for disability”</a:t>
            </a:r>
          </a:p>
          <a:p>
            <a:pPr algn="just">
              <a:lnSpc>
                <a:spcPct val="107000"/>
              </a:lnSpc>
              <a:spcBef>
                <a:spcPts val="600"/>
              </a:spcBef>
              <a:spcAft>
                <a:spcPts val="600"/>
              </a:spcAft>
            </a:pPr>
            <a:r>
              <a:rPr lang="en-AU" sz="1600" i="1" dirty="0">
                <a:solidFill>
                  <a:srgbClr val="002060"/>
                </a:solidFill>
                <a:ea typeface="Times New Roman" panose="02020603050405020304" pitchFamily="18" charset="0"/>
                <a:cs typeface="Calibri" panose="020F0502020204030204" pitchFamily="34" charset="0"/>
              </a:rPr>
              <a:t>“Motivation to get help when needed”</a:t>
            </a:r>
          </a:p>
          <a:p>
            <a:pPr algn="just">
              <a:lnSpc>
                <a:spcPct val="107000"/>
              </a:lnSpc>
              <a:spcBef>
                <a:spcPts val="600"/>
              </a:spcBef>
              <a:spcAft>
                <a:spcPts val="600"/>
              </a:spcAft>
            </a:pPr>
            <a:r>
              <a:rPr lang="en-AU" sz="1600" i="1" dirty="0">
                <a:solidFill>
                  <a:srgbClr val="002060"/>
                </a:solidFill>
                <a:effectLst/>
                <a:ea typeface="Times New Roman" panose="02020603050405020304" pitchFamily="18" charset="0"/>
                <a:cs typeface="Calibri" panose="020F0502020204030204" pitchFamily="34" charset="0"/>
              </a:rPr>
              <a:t>“Know how to ask for help when needed”</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43CC659F-7BCF-DDA0-B000-5A4E017F8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111" y="526234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9E32790B-EB1B-975C-A2BB-2A8C3A678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111" y="364119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676C1C30-8AB9-99CF-4D5C-5ED46733E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4111" y="1978557"/>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a:extLst>
              <a:ext uri="{FF2B5EF4-FFF2-40B4-BE49-F238E27FC236}">
                <a16:creationId xmlns:a16="http://schemas.microsoft.com/office/drawing/2014/main" id="{A5B36519-DDE9-135D-35AD-D372C3A18381}"/>
              </a:ext>
            </a:extLst>
          </p:cNvPr>
          <p:cNvSpPr txBox="1"/>
          <p:nvPr/>
        </p:nvSpPr>
        <p:spPr>
          <a:xfrm>
            <a:off x="35510" y="789877"/>
            <a:ext cx="6012874" cy="4292778"/>
          </a:xfrm>
          <a:prstGeom prst="rect">
            <a:avLst/>
          </a:prstGeom>
          <a:noFill/>
        </p:spPr>
        <p:txBody>
          <a:bodyPr wrap="square">
            <a:spAutoFit/>
          </a:bodyPr>
          <a:lstStyle/>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Network members were provided with a range of information about mainstream and disability services relevant to their needs.</a:t>
            </a:r>
          </a:p>
          <a:p>
            <a:pPr marL="228600" algn="just">
              <a:lnSpc>
                <a:spcPct val="107000"/>
              </a:lnSpc>
            </a:pPr>
            <a:endParaRPr lang="en-AU" sz="16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The peer support element of the program enabled group members to share their knowledge and experiences of navigating these systems, while participants were able to encourage each other to utilise services to meet their needs/the needs of the person they cared for.</a:t>
            </a:r>
          </a:p>
          <a:p>
            <a:pPr marL="228600" algn="just">
              <a:lnSpc>
                <a:spcPct val="107000"/>
              </a:lnSpc>
            </a:pPr>
            <a:endParaRPr lang="en-AU" sz="16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Service information was presented in spoken language during network sessions, with written information provided in languages </a:t>
            </a:r>
            <a:r>
              <a:rPr lang="en-AU" sz="1600" dirty="0">
                <a:latin typeface="Avenir Next LT Pro" panose="020B0504020202020204" pitchFamily="34" charset="0"/>
                <a:ea typeface="Calibri" panose="020F0502020204030204" pitchFamily="34" charset="0"/>
                <a:cs typeface="Calibri" panose="020F0502020204030204" pitchFamily="34" charset="0"/>
              </a:rPr>
              <a:t>relevant to the group. In total, written information was </a:t>
            </a:r>
            <a:r>
              <a:rPr lang="en-AU" sz="1600" dirty="0">
                <a:effectLst/>
                <a:latin typeface="Avenir Next LT Pro" panose="020B0504020202020204" pitchFamily="34" charset="0"/>
                <a:ea typeface="Calibri" panose="020F0502020204030204" pitchFamily="34" charset="0"/>
                <a:cs typeface="Calibri" panose="020F0502020204030204" pitchFamily="34" charset="0"/>
              </a:rPr>
              <a:t>provided across the program in 14 community languages.</a:t>
            </a:r>
          </a:p>
          <a:p>
            <a:pPr marL="228600" algn="just">
              <a:lnSpc>
                <a:spcPct val="107000"/>
              </a:lnSpc>
            </a:pPr>
            <a:endParaRPr lang="en-AU"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44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7BE397-350F-6ACC-8D55-38F39C29A34C}"/>
              </a:ext>
            </a:extLst>
          </p:cNvPr>
          <p:cNvPicPr>
            <a:picLocks noChangeAspect="1"/>
          </p:cNvPicPr>
          <p:nvPr/>
        </p:nvPicPr>
        <p:blipFill rotWithShape="1">
          <a:blip>
            <a:extLst>
              <a:ext uri="{28A0092B-C50C-407E-A947-70E740481C1C}">
                <a14:useLocalDpi xmlns:a14="http://schemas.microsoft.com/office/drawing/2010/main" val="0"/>
              </a:ext>
            </a:extLst>
          </a:blip>
          <a:srcRect b="1905"/>
          <a:stretch/>
        </p:blipFill>
        <p:spPr>
          <a:xfrm>
            <a:off x="0" y="0"/>
            <a:ext cx="12192000" cy="6858000"/>
          </a:xfrm>
          <a:prstGeom prst="rect">
            <a:avLst/>
          </a:prstGeom>
        </p:spPr>
      </p:pic>
      <p:sp>
        <p:nvSpPr>
          <p:cNvPr id="5" name="TextBox 4">
            <a:extLst>
              <a:ext uri="{FF2B5EF4-FFF2-40B4-BE49-F238E27FC236}">
                <a16:creationId xmlns:a16="http://schemas.microsoft.com/office/drawing/2014/main" id="{40C47CEF-4B7D-F0A8-C894-BEE580C528AD}"/>
              </a:ext>
            </a:extLst>
          </p:cNvPr>
          <p:cNvSpPr txBox="1"/>
          <p:nvPr/>
        </p:nvSpPr>
        <p:spPr>
          <a:xfrm>
            <a:off x="0" y="298550"/>
            <a:ext cx="12192000" cy="646331"/>
          </a:xfrm>
          <a:prstGeom prst="rect">
            <a:avLst/>
          </a:prstGeom>
          <a:solidFill>
            <a:srgbClr val="002060"/>
          </a:solidFill>
        </p:spPr>
        <p:txBody>
          <a:bodyPr wrap="square" rtlCol="0">
            <a:spAutoFit/>
          </a:bodyPr>
          <a:lstStyle/>
          <a:p>
            <a:r>
              <a:rPr lang="en-AU"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Outcome 3: </a:t>
            </a:r>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Improved understanding of rights, function and importance of self-advocacy, </a:t>
            </a:r>
          </a:p>
          <a:p>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improved confidence to advocate</a:t>
            </a:r>
            <a:endParaRPr lang="en-AU" sz="1800"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77242078-FA6E-D53F-7F74-3FF19264476F}"/>
              </a:ext>
            </a:extLst>
          </p:cNvPr>
          <p:cNvGraphicFramePr/>
          <p:nvPr>
            <p:extLst>
              <p:ext uri="{D42A27DB-BD31-4B8C-83A1-F6EECF244321}">
                <p14:modId xmlns:p14="http://schemas.microsoft.com/office/powerpoint/2010/main" val="1771530915"/>
              </p:ext>
            </p:extLst>
          </p:nvPr>
        </p:nvGraphicFramePr>
        <p:xfrm>
          <a:off x="240530" y="4247465"/>
          <a:ext cx="2710632" cy="2435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518BD778-1B1E-5A82-EEEC-A55FD1E59772}"/>
              </a:ext>
            </a:extLst>
          </p:cNvPr>
          <p:cNvGraphicFramePr/>
          <p:nvPr>
            <p:extLst>
              <p:ext uri="{D42A27DB-BD31-4B8C-83A1-F6EECF244321}">
                <p14:modId xmlns:p14="http://schemas.microsoft.com/office/powerpoint/2010/main" val="3585328184"/>
              </p:ext>
            </p:extLst>
          </p:nvPr>
        </p:nvGraphicFramePr>
        <p:xfrm>
          <a:off x="3263047" y="4247465"/>
          <a:ext cx="2710632" cy="243527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24DEBEB2-8215-401D-DB1F-4F7F9A1DB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111" y="354931"/>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E5B2F2FE-DCC8-108E-E31D-D4EAE0920E83}"/>
              </a:ext>
            </a:extLst>
          </p:cNvPr>
          <p:cNvSpPr txBox="1"/>
          <p:nvPr/>
        </p:nvSpPr>
        <p:spPr>
          <a:xfrm>
            <a:off x="6141716" y="1193111"/>
            <a:ext cx="3380510" cy="5092804"/>
          </a:xfrm>
          <a:prstGeom prst="rect">
            <a:avLst/>
          </a:prstGeom>
          <a:noFill/>
        </p:spPr>
        <p:txBody>
          <a:bodyPr wrap="square">
            <a:spAutoFit/>
          </a:bodyPr>
          <a:lstStyle/>
          <a:p>
            <a:pPr algn="just">
              <a:lnSpc>
                <a:spcPct val="107000"/>
              </a:lnSpc>
              <a:spcBef>
                <a:spcPts val="600"/>
              </a:spcBef>
              <a:spcAft>
                <a:spcPts val="600"/>
              </a:spcAft>
            </a:pPr>
            <a:r>
              <a:rPr lang="en-AU" sz="1100" dirty="0">
                <a:solidFill>
                  <a:schemeClr val="accent1">
                    <a:lumMod val="50000"/>
                  </a:schemeClr>
                </a:solidFill>
                <a:ea typeface="Calibri" panose="020F0502020204030204" pitchFamily="34" charset="0"/>
                <a:cs typeface="Times New Roman" panose="02020603050405020304" pitchFamily="18" charset="0"/>
              </a:rPr>
              <a:t>Quotes from participants, facilitators and stakeholders: </a:t>
            </a:r>
          </a:p>
          <a:p>
            <a:pPr algn="just">
              <a:lnSpc>
                <a:spcPct val="107000"/>
              </a:lnSpc>
              <a:spcBef>
                <a:spcPts val="600"/>
              </a:spcBef>
              <a:spcAft>
                <a:spcPts val="600"/>
              </a:spcAft>
            </a:pPr>
            <a:r>
              <a:rPr lang="en-AU" sz="1600" i="1" dirty="0">
                <a:solidFill>
                  <a:schemeClr val="accent1">
                    <a:lumMod val="50000"/>
                  </a:schemeClr>
                </a:solidFill>
                <a:effectLst/>
                <a:ea typeface="Calibri" panose="020F0502020204030204" pitchFamily="34" charset="0"/>
                <a:cs typeface="Times New Roman" panose="02020603050405020304" pitchFamily="18" charset="0"/>
              </a:rPr>
              <a:t>“Participant</a:t>
            </a: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s were interested in how to advocate to their local government regarding their rights and services they need”</a:t>
            </a:r>
          </a:p>
          <a:p>
            <a:pPr algn="just">
              <a:lnSpc>
                <a:spcPct val="107000"/>
              </a:lnSpc>
              <a:spcBef>
                <a:spcPts val="600"/>
              </a:spcBef>
              <a:spcAft>
                <a:spcPts val="600"/>
              </a:spcAft>
            </a:pP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“One of the mothers with a child with Down Syndrome shared her experience with NDIS and how she used self-advocacy to get services and therapies for her daughter”</a:t>
            </a:r>
          </a:p>
          <a:p>
            <a:pPr algn="just">
              <a:lnSpc>
                <a:spcPct val="107000"/>
              </a:lnSpc>
              <a:spcBef>
                <a:spcPts val="600"/>
              </a:spcBef>
              <a:spcAft>
                <a:spcPts val="600"/>
              </a:spcAft>
            </a:pPr>
            <a:r>
              <a:rPr lang="en-AU" sz="1600" i="1" dirty="0">
                <a:solidFill>
                  <a:schemeClr val="accent1">
                    <a:lumMod val="50000"/>
                  </a:schemeClr>
                </a:solidFill>
                <a:effectLst/>
                <a:ea typeface="Calibri" panose="020F0502020204030204" pitchFamily="34" charset="0"/>
                <a:cs typeface="Calibri" panose="020F0502020204030204" pitchFamily="34" charset="0"/>
              </a:rPr>
              <a:t>“Participants </a:t>
            </a:r>
            <a:r>
              <a:rPr lang="en-AU" sz="1600" i="1" dirty="0">
                <a:solidFill>
                  <a:schemeClr val="accent1">
                    <a:lumMod val="50000"/>
                  </a:schemeClr>
                </a:solidFill>
                <a:effectLst/>
                <a:ea typeface="Calibri" panose="020F0502020204030204" pitchFamily="34" charset="0"/>
                <a:cs typeface="Times New Roman" panose="02020603050405020304" pitchFamily="18" charset="0"/>
              </a:rPr>
              <a:t>shared their experiences and discussed how they could work together as a self-advocate group to resolve or minimise issues”</a:t>
            </a:r>
          </a:p>
          <a:p>
            <a:pPr algn="just">
              <a:lnSpc>
                <a:spcPct val="107000"/>
              </a:lnSpc>
              <a:spcBef>
                <a:spcPts val="600"/>
              </a:spcBef>
              <a:spcAft>
                <a:spcPts val="600"/>
              </a:spcAft>
            </a:pPr>
            <a:r>
              <a:rPr lang="en-AU" sz="1600" i="1" dirty="0">
                <a:solidFill>
                  <a:srgbClr val="002060"/>
                </a:solidFill>
                <a:effectLst/>
                <a:ea typeface="Calibri" panose="020F0502020204030204" pitchFamily="34" charset="0"/>
                <a:cs typeface="Times New Roman" panose="02020603050405020304" pitchFamily="18" charset="0"/>
              </a:rPr>
              <a:t>“Learn self-advocacy and teach their children to use self-advocacy in their lives</a:t>
            </a:r>
            <a:r>
              <a:rPr lang="en-AU" sz="1600" dirty="0">
                <a:solidFill>
                  <a:srgbClr val="002060"/>
                </a:solidFill>
                <a:effectLst/>
                <a:ea typeface="Calibri" panose="020F0502020204030204" pitchFamily="34" charset="0"/>
                <a:cs typeface="Times New Roman" panose="02020603050405020304" pitchFamily="18" charset="0"/>
              </a:rPr>
              <a:t>”</a:t>
            </a:r>
            <a:endParaRPr lang="en-AU" sz="1600" i="1" dirty="0">
              <a:solidFill>
                <a:schemeClr val="accent1">
                  <a:lumMod val="50000"/>
                </a:schemeClr>
              </a:solidFill>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3761A923-8811-A6A6-A6F8-0213C6E82E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4111" y="1978557"/>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A1041080-B00F-1CD9-7C88-67EA346612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4111" y="364119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9DED7675-97C5-3C07-8653-BA34242AEC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4111" y="526234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a:extLst>
              <a:ext uri="{FF2B5EF4-FFF2-40B4-BE49-F238E27FC236}">
                <a16:creationId xmlns:a16="http://schemas.microsoft.com/office/drawing/2014/main" id="{75B30BAB-797E-B083-24B9-B0DDF73AB35F}"/>
              </a:ext>
            </a:extLst>
          </p:cNvPr>
          <p:cNvSpPr txBox="1"/>
          <p:nvPr/>
        </p:nvSpPr>
        <p:spPr>
          <a:xfrm>
            <a:off x="37411" y="833305"/>
            <a:ext cx="6012874" cy="3238900"/>
          </a:xfrm>
          <a:prstGeom prst="rect">
            <a:avLst/>
          </a:prstGeom>
          <a:noFill/>
        </p:spPr>
        <p:txBody>
          <a:bodyPr wrap="square">
            <a:spAutoFit/>
          </a:bodyPr>
          <a:lstStyle/>
          <a:p>
            <a:pPr marL="228600" algn="just">
              <a:lnSpc>
                <a:spcPct val="107000"/>
              </a:lnSpc>
            </a:pPr>
            <a:endParaRPr lang="en-AU" sz="1600" dirty="0">
              <a:effectLst/>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latin typeface="Avenir Next LT Pro" panose="020B0504020202020204" pitchFamily="34" charset="0"/>
                <a:ea typeface="Calibri" panose="020F0502020204030204" pitchFamily="34" charset="0"/>
                <a:cs typeface="Calibri" panose="020F0502020204030204" pitchFamily="34" charset="0"/>
              </a:rPr>
              <a:t>Group members reported increased confidence, interest and ability to advocate in the interest of their rights. A majority of participants (84% PWD &amp; 92% family members/carers) agreed </a:t>
            </a:r>
            <a:r>
              <a:rPr lang="en-AU" sz="1600" dirty="0">
                <a:effectLst/>
                <a:latin typeface="Avenir Next LT Pro" panose="020B0504020202020204" pitchFamily="34" charset="0"/>
                <a:ea typeface="Calibri" panose="020F0502020204030204" pitchFamily="34" charset="0"/>
                <a:cs typeface="Calibri" panose="020F0502020204030204" pitchFamily="34" charset="0"/>
              </a:rPr>
              <a:t>that they were more knowledgeable about their rights, and that they had new skills to help them achieve their goals (85% PWD &amp; 97% family members/carers).</a:t>
            </a:r>
          </a:p>
          <a:p>
            <a:pPr marL="228600" algn="just">
              <a:lnSpc>
                <a:spcPct val="107000"/>
              </a:lnSpc>
            </a:pPr>
            <a:endParaRPr lang="en-AU" sz="16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Participants were able to learn from the formal information presented, as well as through hearing the personal perspectives and experiences of other group members.</a:t>
            </a:r>
            <a:endParaRPr lang="en-AU"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26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D10C55-1803-C4D5-510A-D92001492CDA}"/>
              </a:ext>
            </a:extLst>
          </p:cNvPr>
          <p:cNvPicPr>
            <a:picLocks noChangeAspect="1"/>
          </p:cNvPicPr>
          <p:nvPr/>
        </p:nvPicPr>
        <p:blipFill rotWithShape="1">
          <a:blip>
            <a:extLst>
              <a:ext uri="{28A0092B-C50C-407E-A947-70E740481C1C}">
                <a14:useLocalDpi xmlns:a14="http://schemas.microsoft.com/office/drawing/2010/main" val="0"/>
              </a:ext>
            </a:extLst>
          </a:blip>
          <a:srcRect b="1923"/>
          <a:stretch/>
        </p:blipFill>
        <p:spPr>
          <a:xfrm>
            <a:off x="0" y="0"/>
            <a:ext cx="12192000" cy="6858000"/>
          </a:xfrm>
          <a:prstGeom prst="rect">
            <a:avLst/>
          </a:prstGeom>
        </p:spPr>
      </p:pic>
      <p:sp>
        <p:nvSpPr>
          <p:cNvPr id="5" name="TextBox 4">
            <a:extLst>
              <a:ext uri="{FF2B5EF4-FFF2-40B4-BE49-F238E27FC236}">
                <a16:creationId xmlns:a16="http://schemas.microsoft.com/office/drawing/2014/main" id="{9E1A6F4E-0B99-9EAE-7359-8E7ECEC60212}"/>
              </a:ext>
            </a:extLst>
          </p:cNvPr>
          <p:cNvSpPr txBox="1"/>
          <p:nvPr/>
        </p:nvSpPr>
        <p:spPr>
          <a:xfrm>
            <a:off x="0" y="246819"/>
            <a:ext cx="12192000" cy="646331"/>
          </a:xfrm>
          <a:prstGeom prst="rect">
            <a:avLst/>
          </a:prstGeom>
          <a:solidFill>
            <a:srgbClr val="002060"/>
          </a:solidFill>
        </p:spPr>
        <p:txBody>
          <a:bodyPr wrap="square" rtlCol="0">
            <a:spAutoFit/>
          </a:bodyPr>
          <a:lstStyle/>
          <a:p>
            <a:r>
              <a:rPr lang="en-AU"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Outcome 4: </a:t>
            </a:r>
            <a:r>
              <a:rPr lang="en-AU" sz="1800"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rPr>
              <a:t>Change i</a:t>
            </a:r>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n participants’ self concept from passive to active, and improved opportunities </a:t>
            </a:r>
          </a:p>
          <a:p>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to  influence and lead</a:t>
            </a:r>
            <a:endParaRPr lang="en-AU" sz="1800"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5B0A772D-702A-F429-5A78-D545AF82C7F6}"/>
              </a:ext>
            </a:extLst>
          </p:cNvPr>
          <p:cNvGraphicFramePr/>
          <p:nvPr>
            <p:extLst>
              <p:ext uri="{D42A27DB-BD31-4B8C-83A1-F6EECF244321}">
                <p14:modId xmlns:p14="http://schemas.microsoft.com/office/powerpoint/2010/main" val="740425844"/>
              </p:ext>
            </p:extLst>
          </p:nvPr>
        </p:nvGraphicFramePr>
        <p:xfrm>
          <a:off x="6167441" y="4586164"/>
          <a:ext cx="3324225" cy="2211441"/>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0EFA719F-06D9-CE1D-9D91-9EE24412F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111" y="354931"/>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C3F884E6-C76A-DFAE-0255-D7E4ED735243}"/>
              </a:ext>
            </a:extLst>
          </p:cNvPr>
          <p:cNvSpPr txBox="1"/>
          <p:nvPr/>
        </p:nvSpPr>
        <p:spPr>
          <a:xfrm>
            <a:off x="6067857" y="904201"/>
            <a:ext cx="3380510" cy="3621569"/>
          </a:xfrm>
          <a:prstGeom prst="rect">
            <a:avLst/>
          </a:prstGeom>
          <a:noFill/>
        </p:spPr>
        <p:txBody>
          <a:bodyPr wrap="square">
            <a:spAutoFit/>
          </a:bodyPr>
          <a:lstStyle/>
          <a:p>
            <a:pPr algn="just">
              <a:lnSpc>
                <a:spcPct val="107000"/>
              </a:lnSpc>
              <a:spcBef>
                <a:spcPts val="600"/>
              </a:spcBef>
              <a:spcAft>
                <a:spcPts val="600"/>
              </a:spcAft>
            </a:pPr>
            <a:r>
              <a:rPr lang="en-AU" sz="1100" dirty="0">
                <a:solidFill>
                  <a:schemeClr val="accent1">
                    <a:lumMod val="50000"/>
                  </a:schemeClr>
                </a:solidFill>
                <a:ea typeface="Calibri" panose="020F0502020204030204" pitchFamily="34" charset="0"/>
                <a:cs typeface="Times New Roman" panose="02020603050405020304" pitchFamily="18" charset="0"/>
              </a:rPr>
              <a:t>Quotes from participants, facilitators and stakeholders: </a:t>
            </a:r>
          </a:p>
          <a:p>
            <a:pPr algn="just">
              <a:lnSpc>
                <a:spcPct val="107000"/>
              </a:lnSpc>
              <a:spcBef>
                <a:spcPts val="600"/>
              </a:spcBef>
              <a:spcAft>
                <a:spcPts val="600"/>
              </a:spcAft>
            </a:pPr>
            <a:r>
              <a:rPr lang="en-AU" sz="1600" i="1" dirty="0">
                <a:solidFill>
                  <a:schemeClr val="accent1">
                    <a:lumMod val="50000"/>
                  </a:schemeClr>
                </a:solidFill>
                <a:effectLst/>
                <a:ea typeface="Calibri" panose="020F0502020204030204" pitchFamily="34" charset="0"/>
                <a:cs typeface="Times New Roman" panose="02020603050405020304" pitchFamily="18" charset="0"/>
              </a:rPr>
              <a:t>“P</a:t>
            </a: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eer supporters translate if we can’t bring someone in – the slides are in language so it makes it easy. That builds capacity in them as leaders, so they can support their community. Builds a skillset and belonging. It’s community supporting community”</a:t>
            </a:r>
          </a:p>
          <a:p>
            <a:pPr algn="just">
              <a:lnSpc>
                <a:spcPct val="107000"/>
              </a:lnSpc>
              <a:spcBef>
                <a:spcPts val="600"/>
              </a:spcBef>
              <a:spcAft>
                <a:spcPts val="600"/>
              </a:spcAft>
            </a:pPr>
            <a:r>
              <a:rPr lang="en-AU" sz="1600" i="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“It b</a:t>
            </a: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uilds skills to open employment options – ongoing benefit”</a:t>
            </a:r>
          </a:p>
          <a:p>
            <a:pPr algn="just">
              <a:lnSpc>
                <a:spcPct val="107000"/>
              </a:lnSpc>
              <a:spcBef>
                <a:spcPts val="600"/>
              </a:spcBef>
              <a:spcAft>
                <a:spcPts val="600"/>
              </a:spcAft>
            </a:pP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“Learn to not be afraid to come online”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792E6B6-EEA6-CD0D-F2E5-52E74E131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111" y="1978557"/>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A3CC8919-2A2E-4483-9ADC-A6552BF5DF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4111" y="364119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1BD4F7EB-B5EA-91EB-AEBB-3C3F7CB131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4111" y="526234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a:extLst>
              <a:ext uri="{FF2B5EF4-FFF2-40B4-BE49-F238E27FC236}">
                <a16:creationId xmlns:a16="http://schemas.microsoft.com/office/drawing/2014/main" id="{2FAF053A-67D3-662C-0C71-D31D48F9F712}"/>
              </a:ext>
            </a:extLst>
          </p:cNvPr>
          <p:cNvSpPr txBox="1"/>
          <p:nvPr/>
        </p:nvSpPr>
        <p:spPr>
          <a:xfrm>
            <a:off x="11687" y="1139969"/>
            <a:ext cx="6012874" cy="5485861"/>
          </a:xfrm>
          <a:prstGeom prst="rect">
            <a:avLst/>
          </a:prstGeom>
          <a:noFill/>
        </p:spPr>
        <p:txBody>
          <a:bodyPr wrap="square">
            <a:spAutoFit/>
          </a:bodyPr>
          <a:lstStyle/>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A majority of participants (78% PWD &amp; 71% family members/carers) reported increased leadership and influencing opportunities as a result of their participation in the program.</a:t>
            </a:r>
          </a:p>
          <a:p>
            <a:pPr marL="228600" algn="just">
              <a:lnSpc>
                <a:spcPct val="107000"/>
              </a:lnSpc>
            </a:pPr>
            <a:endParaRPr lang="en-AU" sz="8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This outcome was particularly evident for the 71 emerging community leaders who were recruited, supported and trained to be group facilitators. It is expected that many of these leaders will continue to grow in their leadership potential and will be a valuable asset to their local communities/cultural groups.</a:t>
            </a:r>
          </a:p>
          <a:p>
            <a:pPr marL="228600" algn="just">
              <a:lnSpc>
                <a:spcPct val="107000"/>
              </a:lnSpc>
            </a:pPr>
            <a:br>
              <a:rPr lang="en-AU" sz="800" dirty="0">
                <a:latin typeface="Avenir Next LT Pro" panose="020B0504020202020204" pitchFamily="34" charset="0"/>
                <a:ea typeface="Calibri" panose="020F0502020204030204" pitchFamily="34" charset="0"/>
                <a:cs typeface="Calibri" panose="020F0502020204030204" pitchFamily="34" charset="0"/>
              </a:rPr>
            </a:br>
            <a:r>
              <a:rPr lang="en-AU" sz="1600" kern="1200" dirty="0">
                <a:solidFill>
                  <a:srgbClr val="0D0D0D"/>
                </a:solidFill>
                <a:effectLst/>
                <a:latin typeface="Avenir Next LT Pro" panose="020B0504020202020204" pitchFamily="34" charset="0"/>
                <a:ea typeface="Calibri" panose="020F0502020204030204" pitchFamily="34" charset="0"/>
              </a:rPr>
              <a:t>Feedback from facilitators shows that they have experienced growth in their facilitation skills, for example by making content more interactive and discussion based in order to increase engagement with participants. </a:t>
            </a:r>
            <a:endParaRPr lang="en-AU" sz="1600" dirty="0">
              <a:effectLst/>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endParaRPr lang="en-AU" sz="8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latin typeface="Avenir Next LT Pro" panose="020B0504020202020204" pitchFamily="34" charset="0"/>
                <a:ea typeface="Calibri" panose="020F0502020204030204" pitchFamily="34" charset="0"/>
                <a:cs typeface="Calibri" panose="020F0502020204030204" pitchFamily="34" charset="0"/>
              </a:rPr>
              <a:t>A number of group facilitators reported that their participation in the program had opened up new opportunities for them in employment and leadership positions.</a:t>
            </a:r>
          </a:p>
          <a:p>
            <a:pPr marL="228600" algn="just">
              <a:lnSpc>
                <a:spcPct val="107000"/>
              </a:lnSpc>
            </a:pPr>
            <a:endParaRPr lang="en-AU" sz="800" dirty="0">
              <a:latin typeface="Avenir Next LT Pro" panose="020B05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669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149069-C11E-C4BF-779F-D280F50E413A}"/>
              </a:ext>
            </a:extLst>
          </p:cNvPr>
          <p:cNvPicPr>
            <a:picLocks noChangeAspect="1"/>
          </p:cNvPicPr>
          <p:nvPr/>
        </p:nvPicPr>
        <p:blipFill rotWithShape="1">
          <a:blip>
            <a:extLst>
              <a:ext uri="{28A0092B-C50C-407E-A947-70E740481C1C}">
                <a14:useLocalDpi xmlns:a14="http://schemas.microsoft.com/office/drawing/2010/main" val="0"/>
              </a:ext>
            </a:extLst>
          </a:blip>
          <a:srcRect b="2481"/>
          <a:stretch/>
        </p:blipFill>
        <p:spPr>
          <a:xfrm>
            <a:off x="0" y="0"/>
            <a:ext cx="12192000" cy="6913795"/>
          </a:xfrm>
          <a:prstGeom prst="rect">
            <a:avLst/>
          </a:prstGeom>
        </p:spPr>
      </p:pic>
      <p:sp>
        <p:nvSpPr>
          <p:cNvPr id="5" name="TextBox 4">
            <a:extLst>
              <a:ext uri="{FF2B5EF4-FFF2-40B4-BE49-F238E27FC236}">
                <a16:creationId xmlns:a16="http://schemas.microsoft.com/office/drawing/2014/main" id="{28C338F9-DED2-894E-D1BE-873AFF54D9B8}"/>
              </a:ext>
            </a:extLst>
          </p:cNvPr>
          <p:cNvSpPr txBox="1"/>
          <p:nvPr/>
        </p:nvSpPr>
        <p:spPr>
          <a:xfrm>
            <a:off x="0" y="310114"/>
            <a:ext cx="12192000" cy="646331"/>
          </a:xfrm>
          <a:prstGeom prst="rect">
            <a:avLst/>
          </a:prstGeom>
          <a:solidFill>
            <a:srgbClr val="002060"/>
          </a:solidFill>
        </p:spPr>
        <p:txBody>
          <a:bodyPr wrap="square" rtlCol="0">
            <a:spAutoFit/>
          </a:bodyPr>
          <a:lstStyle/>
          <a:p>
            <a:r>
              <a:rPr lang="en-AU"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Outcome 5: </a:t>
            </a:r>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Improved sense of confidence, self-autonomy, and self-efficacy in managing health, </a:t>
            </a:r>
          </a:p>
          <a:p>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support needs and employment opportunities</a:t>
            </a:r>
            <a:endParaRPr lang="en-AU" sz="1800"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5701F942-7B43-32E0-6152-20C33AFA977F}"/>
              </a:ext>
            </a:extLst>
          </p:cNvPr>
          <p:cNvGraphicFramePr/>
          <p:nvPr>
            <p:extLst>
              <p:ext uri="{D42A27DB-BD31-4B8C-83A1-F6EECF244321}">
                <p14:modId xmlns:p14="http://schemas.microsoft.com/office/powerpoint/2010/main" val="1985576410"/>
              </p:ext>
            </p:extLst>
          </p:nvPr>
        </p:nvGraphicFramePr>
        <p:xfrm>
          <a:off x="1349087" y="4281628"/>
          <a:ext cx="3314700" cy="2420007"/>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231CBCD8-57F5-5554-85B1-35AF4912F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111" y="354931"/>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A2143432-B3B8-C23B-FEFA-8550D746B0F8}"/>
              </a:ext>
            </a:extLst>
          </p:cNvPr>
          <p:cNvSpPr txBox="1"/>
          <p:nvPr/>
        </p:nvSpPr>
        <p:spPr>
          <a:xfrm>
            <a:off x="6179128" y="1054224"/>
            <a:ext cx="3380510" cy="5883214"/>
          </a:xfrm>
          <a:prstGeom prst="rect">
            <a:avLst/>
          </a:prstGeom>
          <a:noFill/>
        </p:spPr>
        <p:txBody>
          <a:bodyPr wrap="square">
            <a:spAutoFit/>
          </a:bodyPr>
          <a:lstStyle/>
          <a:p>
            <a:pPr algn="just">
              <a:lnSpc>
                <a:spcPct val="107000"/>
              </a:lnSpc>
              <a:spcBef>
                <a:spcPts val="600"/>
              </a:spcBef>
              <a:spcAft>
                <a:spcPts val="600"/>
              </a:spcAft>
            </a:pPr>
            <a:r>
              <a:rPr lang="en-AU" sz="1100" dirty="0">
                <a:solidFill>
                  <a:schemeClr val="accent1">
                    <a:lumMod val="50000"/>
                  </a:schemeClr>
                </a:solidFill>
                <a:ea typeface="Calibri" panose="020F0502020204030204" pitchFamily="34" charset="0"/>
                <a:cs typeface="Times New Roman" panose="02020603050405020304" pitchFamily="18" charset="0"/>
              </a:rPr>
              <a:t>Quotes from participants, facilitators and stakeholders: </a:t>
            </a:r>
          </a:p>
          <a:p>
            <a:pPr algn="just">
              <a:lnSpc>
                <a:spcPct val="107000"/>
              </a:lnSpc>
              <a:spcBef>
                <a:spcPts val="600"/>
              </a:spcBef>
              <a:spcAft>
                <a:spcPts val="600"/>
              </a:spcAft>
            </a:pPr>
            <a:r>
              <a:rPr lang="en-AU" sz="1600" i="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t>
            </a: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 couple of mothers were interested in volunteering opportunities for their teenage children as a pathway for employment during school holidays or when they finish their high school”</a:t>
            </a:r>
          </a:p>
          <a:p>
            <a:pPr algn="just">
              <a:lnSpc>
                <a:spcPct val="107000"/>
              </a:lnSpc>
              <a:spcBef>
                <a:spcPts val="600"/>
              </a:spcBef>
              <a:spcAft>
                <a:spcPts val="600"/>
              </a:spcAft>
            </a:pP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“Some mothers discussed volunteering opportunities for themselves, especially in the disability sector, to obtain skills and experiences to use with their own children”</a:t>
            </a:r>
          </a:p>
          <a:p>
            <a:pPr algn="just">
              <a:lnSpc>
                <a:spcPct val="107000"/>
              </a:lnSpc>
              <a:spcBef>
                <a:spcPts val="600"/>
              </a:spcBef>
              <a:spcAft>
                <a:spcPts val="600"/>
              </a:spcAft>
            </a:pPr>
            <a:r>
              <a:rPr lang="en-AU" sz="1600" i="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“Without MPN, they </a:t>
            </a: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would never have had that opportunity to be paid, get skillset and grow”</a:t>
            </a:r>
          </a:p>
          <a:p>
            <a:pPr algn="just">
              <a:lnSpc>
                <a:spcPct val="107000"/>
              </a:lnSpc>
              <a:spcBef>
                <a:spcPts val="600"/>
              </a:spcBef>
              <a:spcAft>
                <a:spcPts val="600"/>
              </a:spcAft>
            </a:pPr>
            <a:r>
              <a:rPr lang="en-AU" sz="1600" i="1" dirty="0">
                <a:solidFill>
                  <a:srgbClr val="002060"/>
                </a:solidFill>
                <a:effectLst/>
                <a:ea typeface="Calibri" panose="020F0502020204030204" pitchFamily="34" charset="0"/>
                <a:cs typeface="Times New Roman" panose="02020603050405020304" pitchFamily="18" charset="0"/>
              </a:rPr>
              <a:t>“One of the participants wanted to be a facilitator and has now become a co-facilitator. He has anxiety and speech disorder. He wants to run a group in his special needs school and for his parents as well”</a:t>
            </a:r>
          </a:p>
        </p:txBody>
      </p:sp>
      <p:pic>
        <p:nvPicPr>
          <p:cNvPr id="9" name="Picture 8">
            <a:extLst>
              <a:ext uri="{FF2B5EF4-FFF2-40B4-BE49-F238E27FC236}">
                <a16:creationId xmlns:a16="http://schemas.microsoft.com/office/drawing/2014/main" id="{D94E4EB1-2589-A8C1-72B0-BC4D926F1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111" y="1978557"/>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82FFA0B0-11D4-388B-3426-B9127E366C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4111" y="364119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B8C16FB7-CEFA-9B4B-F444-A3A94467CB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4111" y="526234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a:extLst>
              <a:ext uri="{FF2B5EF4-FFF2-40B4-BE49-F238E27FC236}">
                <a16:creationId xmlns:a16="http://schemas.microsoft.com/office/drawing/2014/main" id="{6EE9C263-5B8D-8AA7-CD92-AFD8F17C6265}"/>
              </a:ext>
            </a:extLst>
          </p:cNvPr>
          <p:cNvSpPr txBox="1"/>
          <p:nvPr/>
        </p:nvSpPr>
        <p:spPr>
          <a:xfrm>
            <a:off x="0" y="1167675"/>
            <a:ext cx="6012874" cy="3238900"/>
          </a:xfrm>
          <a:prstGeom prst="rect">
            <a:avLst/>
          </a:prstGeom>
          <a:noFill/>
        </p:spPr>
        <p:txBody>
          <a:bodyPr wrap="square">
            <a:spAutoFit/>
          </a:bodyPr>
          <a:lstStyle/>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The program is having a positive impact on participants, helping them to feel empowered over health and support decisions.</a:t>
            </a:r>
          </a:p>
          <a:p>
            <a:pPr marL="228600" algn="just">
              <a:lnSpc>
                <a:spcPct val="107000"/>
              </a:lnSpc>
            </a:pPr>
            <a:endParaRPr lang="en-AU" sz="16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For some members, the network provided an important first opportunity to talk about their health and support needs, in a group environment of trust and connection.</a:t>
            </a:r>
          </a:p>
          <a:p>
            <a:pPr marL="228600" algn="just">
              <a:lnSpc>
                <a:spcPct val="107000"/>
              </a:lnSpc>
            </a:pPr>
            <a:endParaRPr lang="en-AU" sz="1600" dirty="0">
              <a:effectLst/>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A majority of group members (92% PWD &amp; 87% family members/carers) reported increased confidence and motivation as a result of participating in the network.</a:t>
            </a:r>
            <a:endParaRPr lang="en-AU" sz="16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228600" algn="just">
              <a:lnSpc>
                <a:spcPct val="107000"/>
              </a:lnSpc>
            </a:pPr>
            <a:endParaRPr lang="en-AU"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257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C357D6-4722-57C6-49AB-48638F305BC7}"/>
              </a:ext>
            </a:extLst>
          </p:cNvPr>
          <p:cNvPicPr>
            <a:picLocks noChangeAspect="1"/>
          </p:cNvPicPr>
          <p:nvPr/>
        </p:nvPicPr>
        <p:blipFill rotWithShape="1">
          <a:blip>
            <a:extLst>
              <a:ext uri="{28A0092B-C50C-407E-A947-70E740481C1C}">
                <a14:useLocalDpi xmlns:a14="http://schemas.microsoft.com/office/drawing/2010/main" val="0"/>
              </a:ext>
            </a:extLst>
          </a:blip>
          <a:srcRect b="1735"/>
          <a:stretch/>
        </p:blipFill>
        <p:spPr>
          <a:xfrm>
            <a:off x="0" y="-4083"/>
            <a:ext cx="12192000" cy="6862083"/>
          </a:xfrm>
          <a:prstGeom prst="rect">
            <a:avLst/>
          </a:prstGeom>
        </p:spPr>
      </p:pic>
      <p:sp>
        <p:nvSpPr>
          <p:cNvPr id="5" name="TextBox 4">
            <a:extLst>
              <a:ext uri="{FF2B5EF4-FFF2-40B4-BE49-F238E27FC236}">
                <a16:creationId xmlns:a16="http://schemas.microsoft.com/office/drawing/2014/main" id="{C685F5C3-95CD-C07E-92D3-86B7BB7A566B}"/>
              </a:ext>
            </a:extLst>
          </p:cNvPr>
          <p:cNvSpPr txBox="1"/>
          <p:nvPr/>
        </p:nvSpPr>
        <p:spPr>
          <a:xfrm>
            <a:off x="0" y="281324"/>
            <a:ext cx="12192000" cy="369332"/>
          </a:xfrm>
          <a:prstGeom prst="rect">
            <a:avLst/>
          </a:prstGeom>
          <a:solidFill>
            <a:srgbClr val="002060"/>
          </a:solidFill>
        </p:spPr>
        <p:txBody>
          <a:bodyPr wrap="square" rtlCol="0">
            <a:spAutoFit/>
          </a:bodyPr>
          <a:lstStyle/>
          <a:p>
            <a:r>
              <a:rPr lang="en-AU"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Outcome 6: </a:t>
            </a:r>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Improved sense of social connection and social support</a:t>
            </a:r>
            <a:endParaRPr lang="en-AU" sz="1800"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63452AB4-F1DE-4CD0-B95C-0E3AC2A28BA3}"/>
              </a:ext>
            </a:extLst>
          </p:cNvPr>
          <p:cNvGraphicFramePr/>
          <p:nvPr>
            <p:extLst>
              <p:ext uri="{D42A27DB-BD31-4B8C-83A1-F6EECF244321}">
                <p14:modId xmlns:p14="http://schemas.microsoft.com/office/powerpoint/2010/main" val="2385379002"/>
              </p:ext>
            </p:extLst>
          </p:nvPr>
        </p:nvGraphicFramePr>
        <p:xfrm>
          <a:off x="1349087" y="4472940"/>
          <a:ext cx="3314700" cy="225892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C178D4F3-7863-A915-42DD-6CCBB86FB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111" y="354931"/>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4BA461B7-A425-57E4-6D1B-29BA6E57CD71}"/>
              </a:ext>
            </a:extLst>
          </p:cNvPr>
          <p:cNvSpPr txBox="1"/>
          <p:nvPr/>
        </p:nvSpPr>
        <p:spPr>
          <a:xfrm>
            <a:off x="6179127" y="976723"/>
            <a:ext cx="3380510" cy="5246693"/>
          </a:xfrm>
          <a:prstGeom prst="rect">
            <a:avLst/>
          </a:prstGeom>
          <a:noFill/>
        </p:spPr>
        <p:txBody>
          <a:bodyPr wrap="square">
            <a:spAutoFit/>
          </a:bodyPr>
          <a:lstStyle/>
          <a:p>
            <a:pPr algn="just">
              <a:lnSpc>
                <a:spcPct val="107000"/>
              </a:lnSpc>
              <a:spcBef>
                <a:spcPts val="600"/>
              </a:spcBef>
              <a:spcAft>
                <a:spcPts val="600"/>
              </a:spcAft>
            </a:pPr>
            <a:r>
              <a:rPr lang="en-AU" sz="1100" dirty="0">
                <a:solidFill>
                  <a:schemeClr val="accent1">
                    <a:lumMod val="50000"/>
                  </a:schemeClr>
                </a:solidFill>
                <a:ea typeface="Calibri" panose="020F0502020204030204" pitchFamily="34" charset="0"/>
                <a:cs typeface="Times New Roman" panose="02020603050405020304" pitchFamily="18" charset="0"/>
              </a:rPr>
              <a:t>Quotes from participants, facilitators and stakeholders: </a:t>
            </a:r>
          </a:p>
          <a:p>
            <a:pPr algn="just">
              <a:lnSpc>
                <a:spcPct val="107000"/>
              </a:lnSpc>
              <a:spcBef>
                <a:spcPts val="600"/>
              </a:spcBef>
              <a:spcAft>
                <a:spcPts val="600"/>
              </a:spcAft>
            </a:pPr>
            <a:r>
              <a:rPr lang="en-AU" sz="1600" i="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“T</a:t>
            </a: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he meeting is a very good chance for our children for learning and talking. I think it is very good”</a:t>
            </a:r>
          </a:p>
          <a:p>
            <a:pPr algn="just">
              <a:lnSpc>
                <a:spcPct val="107000"/>
              </a:lnSpc>
              <a:spcBef>
                <a:spcPts val="600"/>
              </a:spcBef>
              <a:spcAft>
                <a:spcPts val="600"/>
              </a:spcAft>
            </a:pP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“Created a space where people could be heard during a time that everyone felt isolated”</a:t>
            </a:r>
          </a:p>
          <a:p>
            <a:pPr algn="just">
              <a:lnSpc>
                <a:spcPct val="107000"/>
              </a:lnSpc>
              <a:spcBef>
                <a:spcPts val="600"/>
              </a:spcBef>
              <a:spcAft>
                <a:spcPts val="600"/>
              </a:spcAft>
            </a:pPr>
            <a:r>
              <a:rPr lang="en-AU" sz="1600" i="1" dirty="0">
                <a:solidFill>
                  <a:srgbClr val="002060"/>
                </a:solidFill>
                <a:effectLst/>
                <a:ea typeface="Calibri" panose="020F0502020204030204" pitchFamily="34" charset="0"/>
                <a:cs typeface="Times New Roman" panose="02020603050405020304" pitchFamily="18" charset="0"/>
              </a:rPr>
              <a:t>“Talk with others about the same topics”</a:t>
            </a:r>
            <a:endParaRPr lang="en-AU" sz="1600" dirty="0">
              <a:solidFill>
                <a:srgbClr val="002060"/>
              </a:solidFill>
              <a:effectLs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AU" sz="1600" i="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t>
            </a:r>
            <a:r>
              <a:rPr lang="en-AU"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The mothers are happy to keep this group as a support group or circle of support for them and their children, also to advocate for each other and third-party organisations”</a:t>
            </a:r>
          </a:p>
          <a:p>
            <a:pPr algn="just">
              <a:lnSpc>
                <a:spcPct val="107000"/>
              </a:lnSpc>
              <a:spcBef>
                <a:spcPts val="600"/>
              </a:spcBef>
              <a:spcAft>
                <a:spcPts val="600"/>
              </a:spcAft>
            </a:pPr>
            <a:r>
              <a:rPr lang="en-AU" sz="1600" i="1" dirty="0">
                <a:solidFill>
                  <a:srgbClr val="002060"/>
                </a:solidFill>
                <a:effectLst/>
                <a:ea typeface="Calibri" panose="020F0502020204030204" pitchFamily="34" charset="0"/>
                <a:cs typeface="Times New Roman" panose="02020603050405020304" pitchFamily="18" charset="0"/>
              </a:rPr>
              <a:t>“All the participants are motivated to keep the contact after the sessions finished”</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17027B8-A162-200E-33AE-0F4AEEB6D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111" y="1978557"/>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2604EBA0-D038-60F8-9C98-3D15DBBCD6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4111" y="364119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A4BD930A-A22B-90FA-94E2-CF698CFEDA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4111" y="526234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a:extLst>
              <a:ext uri="{FF2B5EF4-FFF2-40B4-BE49-F238E27FC236}">
                <a16:creationId xmlns:a16="http://schemas.microsoft.com/office/drawing/2014/main" id="{8F795509-E09E-1429-455F-7FC2723633B4}"/>
              </a:ext>
            </a:extLst>
          </p:cNvPr>
          <p:cNvSpPr txBox="1"/>
          <p:nvPr/>
        </p:nvSpPr>
        <p:spPr>
          <a:xfrm>
            <a:off x="0" y="875993"/>
            <a:ext cx="6012874" cy="3897542"/>
          </a:xfrm>
          <a:prstGeom prst="rect">
            <a:avLst/>
          </a:prstGeom>
          <a:noFill/>
        </p:spPr>
        <p:txBody>
          <a:bodyPr wrap="square">
            <a:spAutoFit/>
          </a:bodyPr>
          <a:lstStyle/>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Many group members (85% PWD &amp; 88% family members/carers) reported an increase in their connections in community. </a:t>
            </a:r>
          </a:p>
          <a:p>
            <a:pPr marL="228600" algn="just">
              <a:lnSpc>
                <a:spcPct val="107000"/>
              </a:lnSpc>
            </a:pPr>
            <a:endParaRPr lang="en-AU" sz="4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latin typeface="Avenir Next LT Pro" panose="020B0504020202020204" pitchFamily="34" charset="0"/>
                <a:ea typeface="Calibri" panose="020F0502020204030204" pitchFamily="34" charset="0"/>
                <a:cs typeface="Calibri" panose="020F0502020204030204" pitchFamily="34" charset="0"/>
              </a:rPr>
              <a:t>The peer support element of the program was found to be beneficial </a:t>
            </a:r>
            <a:r>
              <a:rPr lang="en-AU" sz="1600" dirty="0">
                <a:effectLst/>
                <a:latin typeface="Avenir Next LT Pro" panose="020B0504020202020204" pitchFamily="34" charset="0"/>
                <a:ea typeface="DengXian" panose="02010600030101010101" pitchFamily="2" charset="-122"/>
                <a:cs typeface="Arial" panose="020B0604020202020204" pitchFamily="34" charset="0"/>
              </a:rPr>
              <a:t>for young people, people with a disability, and carers and allowed members to share common experiences and interests.</a:t>
            </a:r>
            <a:endParaRPr lang="en-AU" sz="1600" dirty="0">
              <a:effectLst/>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endParaRPr lang="en-AU" sz="4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latin typeface="Avenir Next LT Pro" panose="020B0504020202020204" pitchFamily="34" charset="0"/>
                <a:ea typeface="Calibri" panose="020F0502020204030204" pitchFamily="34" charset="0"/>
                <a:cs typeface="Calibri" panose="020F0502020204030204" pitchFamily="34" charset="0"/>
              </a:rPr>
              <a:t>It is expected that many of the social connections formed during the program will continue beyond the project funding, providing a sustainable avenue for social support. Many </a:t>
            </a:r>
            <a:r>
              <a:rPr lang="en-AU" sz="1600" dirty="0">
                <a:effectLst/>
                <a:latin typeface="Avenir Next LT Pro" panose="020B0504020202020204" pitchFamily="34" charset="0"/>
                <a:ea typeface="Calibri" panose="020F0502020204030204" pitchFamily="34" charset="0"/>
                <a:cs typeface="Times New Roman" panose="02020603050405020304" pitchFamily="18" charset="0"/>
              </a:rPr>
              <a:t>participants are very committed to meet at least once a month to keep engagement and support each other.</a:t>
            </a:r>
            <a:endParaRPr lang="en-AU" sz="16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endParaRPr lang="en-AU" sz="16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228600" algn="just">
              <a:lnSpc>
                <a:spcPct val="107000"/>
              </a:lnSpc>
            </a:pPr>
            <a:endParaRPr lang="en-AU"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259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C7144B-4CCF-AB3F-C86B-B864FFD4DE47}"/>
              </a:ext>
            </a:extLst>
          </p:cNvPr>
          <p:cNvPicPr>
            <a:picLocks noChangeAspect="1"/>
          </p:cNvPicPr>
          <p:nvPr/>
        </p:nvPicPr>
        <p:blipFill rotWithShape="1">
          <a:blip>
            <a:extLst>
              <a:ext uri="{28A0092B-C50C-407E-A947-70E740481C1C}">
                <a14:useLocalDpi xmlns:a14="http://schemas.microsoft.com/office/drawing/2010/main" val="0"/>
              </a:ext>
            </a:extLst>
          </a:blip>
          <a:srcRect b="2461"/>
          <a:stretch/>
        </p:blipFill>
        <p:spPr>
          <a:xfrm>
            <a:off x="0" y="0"/>
            <a:ext cx="12192000" cy="6858000"/>
          </a:xfrm>
          <a:prstGeom prst="rect">
            <a:avLst/>
          </a:prstGeom>
        </p:spPr>
      </p:pic>
      <p:sp>
        <p:nvSpPr>
          <p:cNvPr id="5" name="TextBox 4">
            <a:extLst>
              <a:ext uri="{FF2B5EF4-FFF2-40B4-BE49-F238E27FC236}">
                <a16:creationId xmlns:a16="http://schemas.microsoft.com/office/drawing/2014/main" id="{289CA4B8-8743-9B56-BEE1-0EFF8C37B87A}"/>
              </a:ext>
            </a:extLst>
          </p:cNvPr>
          <p:cNvSpPr txBox="1"/>
          <p:nvPr/>
        </p:nvSpPr>
        <p:spPr>
          <a:xfrm>
            <a:off x="0" y="241883"/>
            <a:ext cx="12192000" cy="646331"/>
          </a:xfrm>
          <a:prstGeom prst="rect">
            <a:avLst/>
          </a:prstGeom>
          <a:solidFill>
            <a:srgbClr val="002060"/>
          </a:solidFill>
        </p:spPr>
        <p:txBody>
          <a:bodyPr wrap="square" rtlCol="0">
            <a:spAutoFit/>
          </a:bodyPr>
          <a:lstStyle/>
          <a:p>
            <a:r>
              <a:rPr lang="en-AU"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Outcome 7: </a:t>
            </a:r>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Improved ability to recognise, reflect, process emotions and stress; pro-actively build </a:t>
            </a:r>
          </a:p>
          <a:p>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self-care behaviours and supports</a:t>
            </a:r>
            <a:endParaRPr lang="en-AU"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F15FBC93-F77F-069D-F6DA-2A3D1F726FB3}"/>
              </a:ext>
            </a:extLst>
          </p:cNvPr>
          <p:cNvGraphicFramePr/>
          <p:nvPr>
            <p:extLst>
              <p:ext uri="{D42A27DB-BD31-4B8C-83A1-F6EECF244321}">
                <p14:modId xmlns:p14="http://schemas.microsoft.com/office/powerpoint/2010/main" val="846556710"/>
              </p:ext>
            </p:extLst>
          </p:nvPr>
        </p:nvGraphicFramePr>
        <p:xfrm>
          <a:off x="1607753" y="4295775"/>
          <a:ext cx="2797367" cy="232034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1D373185-FCE7-5C4A-6803-89854F34E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111" y="354931"/>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E4F99120-F54F-F163-DD63-D9396940B975}"/>
              </a:ext>
            </a:extLst>
          </p:cNvPr>
          <p:cNvSpPr txBox="1"/>
          <p:nvPr/>
        </p:nvSpPr>
        <p:spPr>
          <a:xfrm>
            <a:off x="6179127" y="976723"/>
            <a:ext cx="3380510" cy="5741252"/>
          </a:xfrm>
          <a:prstGeom prst="rect">
            <a:avLst/>
          </a:prstGeom>
          <a:noFill/>
        </p:spPr>
        <p:txBody>
          <a:bodyPr wrap="square">
            <a:spAutoFit/>
          </a:bodyPr>
          <a:lstStyle/>
          <a:p>
            <a:pPr algn="just">
              <a:lnSpc>
                <a:spcPct val="107000"/>
              </a:lnSpc>
              <a:spcBef>
                <a:spcPts val="600"/>
              </a:spcBef>
              <a:spcAft>
                <a:spcPts val="600"/>
              </a:spcAft>
            </a:pPr>
            <a:r>
              <a:rPr lang="en-AU" sz="1100" dirty="0">
                <a:solidFill>
                  <a:schemeClr val="accent1">
                    <a:lumMod val="50000"/>
                  </a:schemeClr>
                </a:solidFill>
                <a:ea typeface="Calibri" panose="020F0502020204030204" pitchFamily="34" charset="0"/>
                <a:cs typeface="Times New Roman" panose="02020603050405020304" pitchFamily="18" charset="0"/>
              </a:rPr>
              <a:t>Quotes from participants, facilitators and stakeholders: </a:t>
            </a:r>
          </a:p>
          <a:p>
            <a:pPr algn="just">
              <a:lnSpc>
                <a:spcPct val="107000"/>
              </a:lnSpc>
              <a:spcBef>
                <a:spcPts val="600"/>
              </a:spcBef>
              <a:spcAft>
                <a:spcPts val="600"/>
              </a:spcAft>
            </a:pPr>
            <a:r>
              <a:rPr lang="en-AU" sz="1600" i="1" dirty="0">
                <a:solidFill>
                  <a:srgbClr val="002060"/>
                </a:solidFill>
                <a:effectLst/>
                <a:ea typeface="Times New Roman" panose="02020603050405020304" pitchFamily="18" charset="0"/>
                <a:cs typeface="Calibri" panose="020F0502020204030204" pitchFamily="34" charset="0"/>
              </a:rPr>
              <a:t>“I don’t feeling lonely“</a:t>
            </a:r>
          </a:p>
          <a:p>
            <a:pPr algn="just">
              <a:lnSpc>
                <a:spcPct val="107000"/>
              </a:lnSpc>
              <a:spcBef>
                <a:spcPts val="600"/>
              </a:spcBef>
              <a:spcAft>
                <a:spcPts val="600"/>
              </a:spcAft>
            </a:pPr>
            <a:r>
              <a:rPr lang="en-AU" sz="1600" i="1" dirty="0">
                <a:solidFill>
                  <a:srgbClr val="002060"/>
                </a:solidFill>
                <a:effectLst/>
                <a:ea typeface="Calibri" panose="020F0502020204030204" pitchFamily="34" charset="0"/>
                <a:cs typeface="Calibri" panose="020F0502020204030204" pitchFamily="34" charset="0"/>
              </a:rPr>
              <a:t>“The participants were enthusiastic with ideas to organise themselves as a Circle of Support to work toward their goals as group”</a:t>
            </a:r>
          </a:p>
          <a:p>
            <a:pPr algn="just">
              <a:lnSpc>
                <a:spcPct val="107000"/>
              </a:lnSpc>
              <a:spcBef>
                <a:spcPts val="600"/>
              </a:spcBef>
              <a:spcAft>
                <a:spcPts val="600"/>
              </a:spcAft>
            </a:pPr>
            <a:r>
              <a:rPr lang="en-AU" sz="1600" i="1" dirty="0">
                <a:solidFill>
                  <a:srgbClr val="002060"/>
                </a:solidFill>
                <a:effectLst/>
                <a:ea typeface="Times New Roman" panose="02020603050405020304" pitchFamily="18" charset="0"/>
                <a:cs typeface="Calibri" panose="020F0502020204030204" pitchFamily="34" charset="0"/>
              </a:rPr>
              <a:t>“New friends share experience in life”</a:t>
            </a:r>
          </a:p>
          <a:p>
            <a:pPr algn="just">
              <a:lnSpc>
                <a:spcPct val="107000"/>
              </a:lnSpc>
              <a:spcBef>
                <a:spcPts val="600"/>
              </a:spcBef>
              <a:spcAft>
                <a:spcPts val="600"/>
              </a:spcAft>
            </a:pPr>
            <a:r>
              <a:rPr lang="en-AU" sz="1600" i="1" dirty="0">
                <a:solidFill>
                  <a:srgbClr val="002060"/>
                </a:solidFill>
                <a:ea typeface="Times New Roman" panose="02020603050405020304" pitchFamily="18" charset="0"/>
                <a:cs typeface="Calibri" panose="020F0502020204030204" pitchFamily="34" charset="0"/>
              </a:rPr>
              <a:t>“</a:t>
            </a:r>
            <a:r>
              <a:rPr lang="en-AU" sz="1600" i="1" dirty="0">
                <a:solidFill>
                  <a:srgbClr val="002060"/>
                </a:solidFill>
                <a:effectLst/>
                <a:ea typeface="Times New Roman" panose="02020603050405020304" pitchFamily="18" charset="0"/>
                <a:cs typeface="Calibri" panose="020F0502020204030204" pitchFamily="34" charset="0"/>
              </a:rPr>
              <a:t>I am less stress”</a:t>
            </a:r>
          </a:p>
          <a:p>
            <a:pPr algn="just">
              <a:lnSpc>
                <a:spcPct val="107000"/>
              </a:lnSpc>
              <a:spcBef>
                <a:spcPts val="600"/>
              </a:spcBef>
              <a:spcAft>
                <a:spcPts val="600"/>
              </a:spcAft>
            </a:pPr>
            <a:r>
              <a:rPr lang="en-AU" sz="1600" i="1" dirty="0">
                <a:solidFill>
                  <a:srgbClr val="002060"/>
                </a:solidFill>
                <a:effectLst/>
                <a:ea typeface="Calibri" panose="020F0502020204030204" pitchFamily="34" charset="0"/>
                <a:cs typeface="Calibri" panose="020F0502020204030204" pitchFamily="34" charset="0"/>
              </a:rPr>
              <a:t>“We brainstorm about all the opportunities and circumstances that we could use a circle of support: supporting NDIS applications, looking for resources and professionals’ therapists, and others”</a:t>
            </a:r>
          </a:p>
          <a:p>
            <a:pPr algn="just">
              <a:lnSpc>
                <a:spcPct val="107000"/>
              </a:lnSpc>
              <a:spcBef>
                <a:spcPts val="600"/>
              </a:spcBef>
              <a:spcAft>
                <a:spcPts val="600"/>
              </a:spcAft>
            </a:pPr>
            <a:r>
              <a:rPr lang="en-AU" sz="1600" i="1" dirty="0">
                <a:solidFill>
                  <a:srgbClr val="002060"/>
                </a:solidFill>
                <a:effectLst/>
                <a:ea typeface="Times New Roman" panose="02020603050405020304" pitchFamily="18" charset="0"/>
                <a:cs typeface="Calibri" panose="020F0502020204030204" pitchFamily="34" charset="0"/>
              </a:rPr>
              <a:t>“I use circles of support “</a:t>
            </a:r>
            <a:endParaRPr lang="en-AU" sz="1600" i="1" dirty="0">
              <a:solidFill>
                <a:srgbClr val="002060"/>
              </a:solidFill>
              <a:effectLst/>
              <a:ea typeface="Calibri" panose="020F0502020204030204" pitchFamily="34" charset="0"/>
              <a:cs typeface="Calibri" panose="020F0502020204030204" pitchFamily="34" charset="0"/>
            </a:endParaRPr>
          </a:p>
          <a:p>
            <a:pPr algn="just">
              <a:lnSpc>
                <a:spcPct val="107000"/>
              </a:lnSpc>
              <a:spcBef>
                <a:spcPts val="600"/>
              </a:spcBef>
              <a:spcAft>
                <a:spcPts val="600"/>
              </a:spcAft>
            </a:pPr>
            <a:r>
              <a:rPr lang="en-AU" sz="1600" i="1" dirty="0">
                <a:solidFill>
                  <a:srgbClr val="002060"/>
                </a:solidFill>
                <a:effectLst/>
                <a:ea typeface="Times New Roman" panose="02020603050405020304" pitchFamily="18" charset="0"/>
                <a:cs typeface="Calibri" panose="020F0502020204030204" pitchFamily="34" charset="0"/>
              </a:rPr>
              <a:t>“More peer connections</a:t>
            </a:r>
            <a:r>
              <a:rPr lang="en-AU" sz="1600" i="1" dirty="0">
                <a:solidFill>
                  <a:srgbClr val="002060"/>
                </a:solidFill>
                <a:ea typeface="Calibri" panose="020F0502020204030204" pitchFamily="34" charset="0"/>
                <a:cs typeface="Calibri" panose="020F0502020204030204" pitchFamily="34" charset="0"/>
              </a:rPr>
              <a:t>”</a:t>
            </a:r>
            <a:endParaRPr lang="en-AU" sz="1600" i="1" dirty="0">
              <a:solidFill>
                <a:srgbClr val="002060"/>
              </a:solidFill>
              <a:effectLst/>
              <a:ea typeface="Calibri" panose="020F0502020204030204" pitchFamily="34" charset="0"/>
              <a:cs typeface="Calibri" panose="020F0502020204030204" pitchFamily="34" charset="0"/>
            </a:endParaRPr>
          </a:p>
          <a:p>
            <a:pPr algn="just">
              <a:lnSpc>
                <a:spcPct val="107000"/>
              </a:lnSpc>
              <a:spcBef>
                <a:spcPts val="600"/>
              </a:spcBef>
              <a:spcAft>
                <a:spcPts val="60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D9DD6E37-FC0C-4A80-FDDF-FE3C2F353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111" y="1978557"/>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A6D286CB-D7AA-0B57-6547-30F55AE18C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4111" y="364119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E765E962-2DF2-859F-9E36-494E092528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4111" y="526234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a:extLst>
              <a:ext uri="{FF2B5EF4-FFF2-40B4-BE49-F238E27FC236}">
                <a16:creationId xmlns:a16="http://schemas.microsoft.com/office/drawing/2014/main" id="{C106D9B3-A24E-D2DA-E07E-B1ADBF0E85B4}"/>
              </a:ext>
            </a:extLst>
          </p:cNvPr>
          <p:cNvSpPr txBox="1"/>
          <p:nvPr/>
        </p:nvSpPr>
        <p:spPr>
          <a:xfrm>
            <a:off x="0" y="976723"/>
            <a:ext cx="6012874" cy="3502369"/>
          </a:xfrm>
          <a:prstGeom prst="rect">
            <a:avLst/>
          </a:prstGeom>
          <a:noFill/>
        </p:spPr>
        <p:txBody>
          <a:bodyPr wrap="square">
            <a:spAutoFit/>
          </a:bodyPr>
          <a:lstStyle/>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The peer network model enabled participants to identify and share common life experiences, concerns and challenges and draw strength from the stories and perspectives of others. </a:t>
            </a:r>
          </a:p>
          <a:p>
            <a:pPr marL="228600" algn="just">
              <a:lnSpc>
                <a:spcPct val="107000"/>
              </a:lnSpc>
            </a:pPr>
            <a:endParaRPr lang="en-AU" sz="16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latin typeface="Avenir Next LT Pro" panose="020B0504020202020204" pitchFamily="34" charset="0"/>
                <a:ea typeface="Calibri" panose="020F0502020204030204" pitchFamily="34" charset="0"/>
                <a:cs typeface="Calibri" panose="020F0502020204030204" pitchFamily="34" charset="0"/>
              </a:rPr>
              <a:t>Participants shared their experience in realising that they were not alone, and reported gaining strength through these social interactions.</a:t>
            </a:r>
            <a:endParaRPr lang="en-AU" sz="1600" dirty="0">
              <a:effectLst/>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endParaRPr lang="en-AU" sz="16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Many participants (92% PWD &amp; 84% family members/carers) </a:t>
            </a:r>
          </a:p>
          <a:p>
            <a:pPr marL="228600" algn="just">
              <a:lnSpc>
                <a:spcPct val="107000"/>
              </a:lnSpc>
            </a:pPr>
            <a:r>
              <a:rPr lang="en-AU" sz="1600" dirty="0">
                <a:latin typeface="Avenir Next LT Pro" panose="020B0504020202020204" pitchFamily="34" charset="0"/>
                <a:ea typeface="Calibri" panose="020F0502020204030204" pitchFamily="34" charset="0"/>
                <a:cs typeface="Calibri" panose="020F0502020204030204" pitchFamily="34" charset="0"/>
              </a:rPr>
              <a:t>b</a:t>
            </a:r>
            <a:r>
              <a:rPr lang="en-AU" sz="1600" dirty="0">
                <a:effectLst/>
                <a:latin typeface="Avenir Next LT Pro" panose="020B0504020202020204" pitchFamily="34" charset="0"/>
                <a:ea typeface="Calibri" panose="020F0502020204030204" pitchFamily="34" charset="0"/>
                <a:cs typeface="Calibri" panose="020F0502020204030204" pitchFamily="34" charset="0"/>
              </a:rPr>
              <a:t>elieved they were more valued by people around them, as a result of their experiences in the program.</a:t>
            </a:r>
            <a:endParaRPr lang="en-AU" sz="16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228600" algn="just">
              <a:lnSpc>
                <a:spcPct val="107000"/>
              </a:lnSpc>
            </a:pPr>
            <a:endParaRPr lang="en-AU"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173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4EA851-057C-08FB-8B5B-4F49792E2FDE}"/>
              </a:ext>
            </a:extLst>
          </p:cNvPr>
          <p:cNvPicPr>
            <a:picLocks noChangeAspect="1"/>
          </p:cNvPicPr>
          <p:nvPr/>
        </p:nvPicPr>
        <p:blipFill rotWithShape="1">
          <a:blip>
            <a:extLst>
              <a:ext uri="{28A0092B-C50C-407E-A947-70E740481C1C}">
                <a14:useLocalDpi xmlns:a14="http://schemas.microsoft.com/office/drawing/2010/main" val="0"/>
              </a:ext>
            </a:extLst>
          </a:blip>
          <a:srcRect b="1282"/>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3BFF0FE6-CF01-F886-982A-35758D5F2E05}"/>
              </a:ext>
            </a:extLst>
          </p:cNvPr>
          <p:cNvSpPr/>
          <p:nvPr/>
        </p:nvSpPr>
        <p:spPr>
          <a:xfrm>
            <a:off x="2143285" y="1813211"/>
            <a:ext cx="4271556" cy="4527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3E824690-BDE2-A61A-B4BE-3832EC6CF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897" y="5561309"/>
            <a:ext cx="1421715" cy="9478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0D2A00E1-0336-957F-10E9-2220FC843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52" y="5548467"/>
            <a:ext cx="1436781" cy="9578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EBB8C03C-5C3F-048B-4509-4A4E6035C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384" y="5535625"/>
            <a:ext cx="1430960" cy="9539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05BD56C7-71C2-B578-F7F3-577A3E263F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5231" y="5535625"/>
            <a:ext cx="1424703"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66A8E989-0E3A-E5AD-5120-8021955A01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1276" y="5548467"/>
            <a:ext cx="1421221"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978CDF84-10EA-E81B-F4F0-50BD379A5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6411" y="5535625"/>
            <a:ext cx="1424702"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extLst>
              <a:ext uri="{FF2B5EF4-FFF2-40B4-BE49-F238E27FC236}">
                <a16:creationId xmlns:a16="http://schemas.microsoft.com/office/drawing/2014/main" id="{B220DD9E-81A1-568A-7EFC-ED31316F66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80821" y="5535625"/>
            <a:ext cx="1424703"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TextBox 13">
            <a:extLst>
              <a:ext uri="{FF2B5EF4-FFF2-40B4-BE49-F238E27FC236}">
                <a16:creationId xmlns:a16="http://schemas.microsoft.com/office/drawing/2014/main" id="{0F5378DD-919D-6FC1-419F-D64CF413D856}"/>
              </a:ext>
            </a:extLst>
          </p:cNvPr>
          <p:cNvSpPr txBox="1"/>
          <p:nvPr/>
        </p:nvSpPr>
        <p:spPr>
          <a:xfrm>
            <a:off x="1465547" y="1004383"/>
            <a:ext cx="10493959" cy="4265014"/>
          </a:xfrm>
          <a:prstGeom prst="rect">
            <a:avLst/>
          </a:prstGeom>
          <a:noFill/>
        </p:spPr>
        <p:txBody>
          <a:bodyPr wrap="square" rtlCol="0">
            <a:spAutoFit/>
          </a:bodyPr>
          <a:lstStyle/>
          <a:p>
            <a:pPr algn="just">
              <a:lnSpc>
                <a:spcPct val="107000"/>
              </a:lnSpc>
              <a:spcAft>
                <a:spcPts val="800"/>
              </a:spcAft>
            </a:pPr>
            <a:r>
              <a:rPr lang="en-AU" sz="1600" dirty="0">
                <a:effectLst/>
                <a:latin typeface="Avenir Next LT Pro" panose="020B0504020202020204" pitchFamily="34" charset="0"/>
                <a:ea typeface="Calibri" panose="020F0502020204030204" pitchFamily="34" charset="0"/>
                <a:cs typeface="Times New Roman" panose="02020603050405020304" pitchFamily="18" charset="0"/>
              </a:rPr>
              <a:t>The Multicultural Peer Network (MPN) is an initiative of Settlement Services International, funded by the Department of Social Services through the Information Linkages and Capacity Building Stream. The program aims to increase independence and access to the NDIS, and operates across Greater Sydney and Regional NSW. </a:t>
            </a:r>
          </a:p>
          <a:p>
            <a:pPr algn="just"/>
            <a:endParaRPr lang="en-AU" sz="1600" dirty="0">
              <a:latin typeface="Avenir Next LT Pro" panose="020B0504020202020204" pitchFamily="34" charset="0"/>
              <a:ea typeface="DengXian" panose="02010600030101010101" pitchFamily="2" charset="-122"/>
              <a:cs typeface="Arial" panose="020B0604020202020204" pitchFamily="34" charset="0"/>
            </a:endParaRPr>
          </a:p>
          <a:p>
            <a:pPr algn="just"/>
            <a:r>
              <a:rPr lang="en-AU" sz="1600" dirty="0">
                <a:effectLst/>
                <a:latin typeface="Avenir Next LT Pro" panose="020B0504020202020204" pitchFamily="34" charset="0"/>
                <a:ea typeface="DengXian" panose="02010600030101010101" pitchFamily="2" charset="-122"/>
                <a:cs typeface="Arial" panose="020B0604020202020204" pitchFamily="34" charset="0"/>
              </a:rPr>
              <a:t>Emerging community leaders are recruited and trained to facilitate culturally based peer networks and discussions on </a:t>
            </a:r>
          </a:p>
          <a:p>
            <a:pPr marL="800100" lvl="1" indent="-342900" algn="just">
              <a:buFont typeface="+mj-lt"/>
              <a:buAutoNum type="arabicPeriod"/>
            </a:pPr>
            <a:r>
              <a:rPr lang="en-AU" sz="1600" dirty="0">
                <a:latin typeface="Avenir Next LT Pro" panose="020B0504020202020204" pitchFamily="34" charset="0"/>
                <a:ea typeface="DengXian" panose="02010600030101010101" pitchFamily="2" charset="-122"/>
                <a:cs typeface="Arial" panose="020B0604020202020204" pitchFamily="34" charset="0"/>
              </a:rPr>
              <a:t>v</a:t>
            </a:r>
            <a:r>
              <a:rPr lang="en-AU" sz="1600" dirty="0">
                <a:effectLst/>
                <a:latin typeface="Avenir Next LT Pro" panose="020B0504020202020204" pitchFamily="34" charset="0"/>
                <a:ea typeface="DengXian" panose="02010600030101010101" pitchFamily="2" charset="-122"/>
                <a:cs typeface="Arial" panose="020B0604020202020204" pitchFamily="34" charset="0"/>
              </a:rPr>
              <a:t>olunteering</a:t>
            </a:r>
            <a:endParaRPr lang="en-AU" sz="1600" dirty="0">
              <a:latin typeface="Avenir Next LT Pro" panose="020B0504020202020204" pitchFamily="34" charset="0"/>
              <a:ea typeface="DengXian" panose="02010600030101010101" pitchFamily="2" charset="-122"/>
              <a:cs typeface="Arial" panose="020B0604020202020204" pitchFamily="34" charset="0"/>
            </a:endParaRPr>
          </a:p>
          <a:p>
            <a:pPr marL="800100" lvl="1" indent="-342900" algn="just">
              <a:buFont typeface="+mj-lt"/>
              <a:buAutoNum type="arabicPeriod"/>
            </a:pPr>
            <a:r>
              <a:rPr lang="en-AU" sz="1600" dirty="0">
                <a:effectLst/>
                <a:latin typeface="Avenir Next LT Pro" panose="020B0504020202020204" pitchFamily="34" charset="0"/>
                <a:ea typeface="DengXian" panose="02010600030101010101" pitchFamily="2" charset="-122"/>
                <a:cs typeface="Arial" panose="020B0604020202020204" pitchFamily="34" charset="0"/>
              </a:rPr>
              <a:t>employment</a:t>
            </a:r>
          </a:p>
          <a:p>
            <a:pPr marL="800100" lvl="1" indent="-342900" algn="just">
              <a:buFont typeface="+mj-lt"/>
              <a:buAutoNum type="arabicPeriod"/>
            </a:pPr>
            <a:r>
              <a:rPr lang="en-AU" sz="1600" dirty="0">
                <a:latin typeface="Avenir Next LT Pro" panose="020B0504020202020204" pitchFamily="34" charset="0"/>
                <a:ea typeface="DengXian" panose="02010600030101010101" pitchFamily="2" charset="-122"/>
                <a:cs typeface="Arial" panose="020B0604020202020204" pitchFamily="34" charset="0"/>
              </a:rPr>
              <a:t>s</a:t>
            </a:r>
            <a:r>
              <a:rPr lang="en-AU" sz="1600" dirty="0">
                <a:effectLst/>
                <a:latin typeface="Avenir Next LT Pro" panose="020B0504020202020204" pitchFamily="34" charset="0"/>
                <a:ea typeface="DengXian" panose="02010600030101010101" pitchFamily="2" charset="-122"/>
                <a:cs typeface="Arial" panose="020B0604020202020204" pitchFamily="34" charset="0"/>
              </a:rPr>
              <a:t>elf-advocacy</a:t>
            </a:r>
          </a:p>
          <a:p>
            <a:pPr marL="800100" lvl="1" indent="-342900" algn="just">
              <a:buFont typeface="+mj-lt"/>
              <a:buAutoNum type="arabicPeriod"/>
            </a:pPr>
            <a:r>
              <a:rPr lang="en-AU" sz="1600" dirty="0">
                <a:latin typeface="Avenir Next LT Pro" panose="020B0504020202020204" pitchFamily="34" charset="0"/>
                <a:ea typeface="DengXian" panose="02010600030101010101" pitchFamily="2" charset="-122"/>
                <a:cs typeface="Arial" panose="020B0604020202020204" pitchFamily="34" charset="0"/>
              </a:rPr>
              <a:t>a</a:t>
            </a:r>
            <a:r>
              <a:rPr lang="en-AU" sz="1600" dirty="0">
                <a:effectLst/>
                <a:latin typeface="Avenir Next LT Pro" panose="020B0504020202020204" pitchFamily="34" charset="0"/>
                <a:ea typeface="DengXian" panose="02010600030101010101" pitchFamily="2" charset="-122"/>
                <a:cs typeface="Arial" panose="020B0604020202020204" pitchFamily="34" charset="0"/>
              </a:rPr>
              <a:t>ccessing the NDIS and</a:t>
            </a:r>
          </a:p>
          <a:p>
            <a:pPr marL="800100" lvl="1" indent="-342900" algn="just">
              <a:buFont typeface="+mj-lt"/>
              <a:buAutoNum type="arabicPeriod"/>
            </a:pPr>
            <a:r>
              <a:rPr lang="en-AU" sz="1600" dirty="0">
                <a:latin typeface="Avenir Next LT Pro" panose="020B0504020202020204" pitchFamily="34" charset="0"/>
                <a:ea typeface="DengXian" panose="02010600030101010101" pitchFamily="2" charset="-122"/>
                <a:cs typeface="Arial" panose="020B0604020202020204" pitchFamily="34" charset="0"/>
              </a:rPr>
              <a:t>b</a:t>
            </a:r>
            <a:r>
              <a:rPr lang="en-AU" sz="1600" dirty="0">
                <a:effectLst/>
                <a:latin typeface="Avenir Next LT Pro" panose="020B0504020202020204" pitchFamily="34" charset="0"/>
                <a:ea typeface="DengXian" panose="02010600030101010101" pitchFamily="2" charset="-122"/>
                <a:cs typeface="Arial" panose="020B0604020202020204" pitchFamily="34" charset="0"/>
              </a:rPr>
              <a:t>uilding circles of support. </a:t>
            </a:r>
          </a:p>
          <a:p>
            <a:pPr algn="just"/>
            <a:endParaRPr lang="en-AU" sz="1600" dirty="0">
              <a:latin typeface="Avenir Next LT Pro" panose="020B0504020202020204" pitchFamily="34" charset="0"/>
              <a:ea typeface="DengXian" panose="02010600030101010101" pitchFamily="2" charset="-122"/>
              <a:cs typeface="Arial" panose="020B0604020202020204" pitchFamily="34" charset="0"/>
            </a:endParaRPr>
          </a:p>
          <a:p>
            <a:pPr algn="just"/>
            <a:r>
              <a:rPr lang="en-AU" sz="1600" dirty="0">
                <a:effectLst/>
                <a:latin typeface="Avenir Next LT Pro" panose="020B0504020202020204" pitchFamily="34" charset="0"/>
                <a:ea typeface="Calibri" panose="020F0502020204030204" pitchFamily="34" charset="0"/>
              </a:rPr>
              <a:t>Network sessions are predominately culturally based in order to respond to the language and cultural needs of participants. </a:t>
            </a:r>
            <a:r>
              <a:rPr lang="en-AU" sz="1600" dirty="0">
                <a:effectLst/>
                <a:latin typeface="Avenir Next LT Pro" panose="020B0504020202020204" pitchFamily="34" charset="0"/>
                <a:ea typeface="DengXian" panose="02010600030101010101" pitchFamily="2" charset="-122"/>
                <a:cs typeface="Arial" panose="020B0604020202020204" pitchFamily="34" charset="0"/>
              </a:rPr>
              <a:t>Facilitators act as ambassadors in their community, reaching out to a wide range of community members, helping to reduce stigma associated with disability and caring. </a:t>
            </a:r>
            <a:endParaRPr lang="en-AU" sz="16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C9CB4308-7D41-5494-6B30-BC32E607D7D6}"/>
              </a:ext>
            </a:extLst>
          </p:cNvPr>
          <p:cNvSpPr txBox="1"/>
          <p:nvPr/>
        </p:nvSpPr>
        <p:spPr>
          <a:xfrm>
            <a:off x="-1" y="1048041"/>
            <a:ext cx="1152525" cy="369332"/>
          </a:xfrm>
          <a:prstGeom prst="rect">
            <a:avLst/>
          </a:prstGeom>
          <a:solidFill>
            <a:srgbClr val="00B0F0"/>
          </a:solidFill>
        </p:spPr>
        <p:txBody>
          <a:bodyPr wrap="square" rtlCol="0">
            <a:spAutoFit/>
          </a:bodyPr>
          <a:lstStyle/>
          <a:p>
            <a:r>
              <a:rPr lang="en-AU" b="1" dirty="0">
                <a:solidFill>
                  <a:schemeClr val="bg1"/>
                </a:solidFill>
              </a:rPr>
              <a:t>Overview:</a:t>
            </a:r>
          </a:p>
        </p:txBody>
      </p:sp>
      <p:sp>
        <p:nvSpPr>
          <p:cNvPr id="16" name="TextBox 15">
            <a:extLst>
              <a:ext uri="{FF2B5EF4-FFF2-40B4-BE49-F238E27FC236}">
                <a16:creationId xmlns:a16="http://schemas.microsoft.com/office/drawing/2014/main" id="{55337E52-3C37-FECB-817E-150EAC51FD14}"/>
              </a:ext>
            </a:extLst>
          </p:cNvPr>
          <p:cNvSpPr txBox="1"/>
          <p:nvPr/>
        </p:nvSpPr>
        <p:spPr>
          <a:xfrm>
            <a:off x="0" y="284476"/>
            <a:ext cx="2836642" cy="369332"/>
          </a:xfrm>
          <a:prstGeom prst="rect">
            <a:avLst/>
          </a:prstGeom>
          <a:solidFill>
            <a:schemeClr val="tx1">
              <a:lumMod val="95000"/>
              <a:lumOff val="5000"/>
            </a:schemeClr>
          </a:solidFill>
        </p:spPr>
        <p:txBody>
          <a:bodyPr wrap="square" rtlCol="0">
            <a:spAutoFit/>
          </a:bodyPr>
          <a:lstStyle/>
          <a:p>
            <a:r>
              <a:rPr lang="en-AU" b="1" dirty="0">
                <a:solidFill>
                  <a:schemeClr val="bg1"/>
                </a:solidFill>
              </a:rPr>
              <a:t>Multicultural Peer Network </a:t>
            </a:r>
          </a:p>
        </p:txBody>
      </p:sp>
    </p:spTree>
    <p:extLst>
      <p:ext uri="{BB962C8B-B14F-4D97-AF65-F5344CB8AC3E}">
        <p14:creationId xmlns:p14="http://schemas.microsoft.com/office/powerpoint/2010/main" val="107032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22E79-A1B6-0EF1-3968-60700D2A38DC}"/>
              </a:ext>
            </a:extLst>
          </p:cNvPr>
          <p:cNvPicPr>
            <a:picLocks noChangeAspect="1"/>
          </p:cNvPicPr>
          <p:nvPr/>
        </p:nvPicPr>
        <p:blipFill rotWithShape="1">
          <a:blip>
            <a:extLst>
              <a:ext uri="{28A0092B-C50C-407E-A947-70E740481C1C}">
                <a14:useLocalDpi xmlns:a14="http://schemas.microsoft.com/office/drawing/2010/main" val="0"/>
              </a:ext>
            </a:extLst>
          </a:blip>
          <a:srcRect b="1666"/>
          <a:stretch/>
        </p:blipFill>
        <p:spPr>
          <a:xfrm>
            <a:off x="0" y="0"/>
            <a:ext cx="12192000" cy="6858000"/>
          </a:xfrm>
          <a:prstGeom prst="rect">
            <a:avLst/>
          </a:prstGeom>
        </p:spPr>
      </p:pic>
      <p:sp>
        <p:nvSpPr>
          <p:cNvPr id="5" name="TextBox 4">
            <a:extLst>
              <a:ext uri="{FF2B5EF4-FFF2-40B4-BE49-F238E27FC236}">
                <a16:creationId xmlns:a16="http://schemas.microsoft.com/office/drawing/2014/main" id="{327B1DD1-7FD6-C587-AB5C-93CA6EC60848}"/>
              </a:ext>
            </a:extLst>
          </p:cNvPr>
          <p:cNvSpPr txBox="1"/>
          <p:nvPr/>
        </p:nvSpPr>
        <p:spPr>
          <a:xfrm>
            <a:off x="1" y="302746"/>
            <a:ext cx="12192000" cy="646331"/>
          </a:xfrm>
          <a:prstGeom prst="rect">
            <a:avLst/>
          </a:prstGeom>
          <a:solidFill>
            <a:srgbClr val="002060"/>
          </a:solidFill>
        </p:spPr>
        <p:txBody>
          <a:bodyPr wrap="square" rtlCol="0">
            <a:spAutoFit/>
          </a:bodyPr>
          <a:lstStyle/>
          <a:p>
            <a:r>
              <a:rPr lang="en-AU"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Outcome 8: </a:t>
            </a:r>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Improved opportunities to identify positive role models and positive strategies for </a:t>
            </a:r>
          </a:p>
          <a:p>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dealing with challenges associated with disability and/or the caring role</a:t>
            </a:r>
            <a:endParaRPr lang="en-AU" sz="1800"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3200538F-AE42-0B3F-FC1B-6876FB3E9FB9}"/>
              </a:ext>
            </a:extLst>
          </p:cNvPr>
          <p:cNvGraphicFramePr/>
          <p:nvPr>
            <p:extLst>
              <p:ext uri="{D42A27DB-BD31-4B8C-83A1-F6EECF244321}">
                <p14:modId xmlns:p14="http://schemas.microsoft.com/office/powerpoint/2010/main" val="3750243644"/>
              </p:ext>
            </p:extLst>
          </p:nvPr>
        </p:nvGraphicFramePr>
        <p:xfrm>
          <a:off x="1514649" y="4388846"/>
          <a:ext cx="2992173" cy="232853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8317506F-9217-A8E1-3390-3C55D97AD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111" y="354931"/>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A94C557A-DF21-737E-E79C-1D4B25D629DE}"/>
              </a:ext>
            </a:extLst>
          </p:cNvPr>
          <p:cNvSpPr txBox="1"/>
          <p:nvPr/>
        </p:nvSpPr>
        <p:spPr>
          <a:xfrm>
            <a:off x="6096000" y="1079124"/>
            <a:ext cx="3380510" cy="5202386"/>
          </a:xfrm>
          <a:prstGeom prst="rect">
            <a:avLst/>
          </a:prstGeom>
          <a:noFill/>
        </p:spPr>
        <p:txBody>
          <a:bodyPr wrap="square">
            <a:spAutoFit/>
          </a:bodyPr>
          <a:lstStyle/>
          <a:p>
            <a:pPr algn="just">
              <a:lnSpc>
                <a:spcPct val="107000"/>
              </a:lnSpc>
              <a:spcBef>
                <a:spcPts val="600"/>
              </a:spcBef>
              <a:spcAft>
                <a:spcPts val="600"/>
              </a:spcAft>
            </a:pPr>
            <a:r>
              <a:rPr lang="en-AU" sz="1100" dirty="0">
                <a:solidFill>
                  <a:schemeClr val="accent1">
                    <a:lumMod val="50000"/>
                  </a:schemeClr>
                </a:solidFill>
                <a:ea typeface="Calibri" panose="020F0502020204030204" pitchFamily="34" charset="0"/>
                <a:cs typeface="Times New Roman" panose="02020603050405020304" pitchFamily="18" charset="0"/>
              </a:rPr>
              <a:t>Quotes from participants, facilitators and stakeholders: </a:t>
            </a:r>
          </a:p>
          <a:p>
            <a:pPr algn="just">
              <a:lnSpc>
                <a:spcPct val="107000"/>
              </a:lnSpc>
              <a:spcBef>
                <a:spcPts val="600"/>
              </a:spcBef>
              <a:spcAft>
                <a:spcPts val="600"/>
              </a:spcAft>
            </a:pPr>
            <a:r>
              <a:rPr lang="en-AU" sz="1600" i="1" dirty="0">
                <a:solidFill>
                  <a:srgbClr val="002060"/>
                </a:solidFill>
                <a:effectLst/>
                <a:ea typeface="Calibri" panose="020F0502020204030204" pitchFamily="34" charset="0"/>
              </a:rPr>
              <a:t>“It help a lot to build up ourself and to listen to other mothers and members and get more information. It’s very helpful”</a:t>
            </a:r>
          </a:p>
          <a:p>
            <a:pPr algn="just">
              <a:lnSpc>
                <a:spcPct val="107000"/>
              </a:lnSpc>
              <a:spcBef>
                <a:spcPts val="600"/>
              </a:spcBef>
              <a:spcAft>
                <a:spcPts val="600"/>
              </a:spcAft>
            </a:pPr>
            <a:r>
              <a:rPr lang="en-AU" sz="1600" i="1" dirty="0">
                <a:solidFill>
                  <a:srgbClr val="002060"/>
                </a:solidFill>
                <a:effectLst/>
                <a:ea typeface="Calibri" panose="020F0502020204030204" pitchFamily="34" charset="0"/>
                <a:cs typeface="Times New Roman" panose="02020603050405020304" pitchFamily="18" charset="0"/>
              </a:rPr>
              <a:t>“Joining this group is kind of like a daily motivation for me to live. Sometimes I face difficulty in life that’s really challenging and sometimes I feel very disappointed, but when I join this group and hear the other group member – the other people also have their own challenges even worse. I feel more confidence, have more motivation to continue the carer work and stay positive about my life condition”</a:t>
            </a:r>
          </a:p>
          <a:p>
            <a:pPr algn="just">
              <a:lnSpc>
                <a:spcPct val="107000"/>
              </a:lnSpc>
              <a:spcBef>
                <a:spcPts val="600"/>
              </a:spcBef>
              <a:spcAft>
                <a:spcPts val="600"/>
              </a:spcAft>
            </a:pPr>
            <a:r>
              <a:rPr lang="en-AU" sz="1600" i="1" dirty="0">
                <a:solidFill>
                  <a:srgbClr val="002060"/>
                </a:solidFill>
                <a:ea typeface="Calibri" panose="020F0502020204030204" pitchFamily="34" charset="0"/>
                <a:cs typeface="Calibri" panose="020F0502020204030204" pitchFamily="34" charset="0"/>
              </a:rPr>
              <a:t>“I can make a change as well”</a:t>
            </a:r>
          </a:p>
        </p:txBody>
      </p:sp>
      <p:pic>
        <p:nvPicPr>
          <p:cNvPr id="9" name="Picture 8">
            <a:extLst>
              <a:ext uri="{FF2B5EF4-FFF2-40B4-BE49-F238E27FC236}">
                <a16:creationId xmlns:a16="http://schemas.microsoft.com/office/drawing/2014/main" id="{9A76E8EB-ECAC-2E61-EA09-469855557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111" y="1978557"/>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4D1E096E-2849-43D2-1A4E-A28EB02D1F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4111" y="364119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E069A3BC-55DA-969F-AFF2-A0AF7E32B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4111" y="5262342"/>
            <a:ext cx="1865376" cy="124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a:extLst>
              <a:ext uri="{FF2B5EF4-FFF2-40B4-BE49-F238E27FC236}">
                <a16:creationId xmlns:a16="http://schemas.microsoft.com/office/drawing/2014/main" id="{242168A0-1F4B-9F81-CA89-C8934FDDE773}"/>
              </a:ext>
            </a:extLst>
          </p:cNvPr>
          <p:cNvSpPr txBox="1"/>
          <p:nvPr/>
        </p:nvSpPr>
        <p:spPr>
          <a:xfrm>
            <a:off x="4299" y="1079124"/>
            <a:ext cx="6012874" cy="3107133"/>
          </a:xfrm>
          <a:prstGeom prst="rect">
            <a:avLst/>
          </a:prstGeom>
          <a:noFill/>
        </p:spPr>
        <p:txBody>
          <a:bodyPr wrap="square">
            <a:spAutoFit/>
          </a:bodyPr>
          <a:lstStyle/>
          <a:p>
            <a:pPr marL="228600" algn="just">
              <a:lnSpc>
                <a:spcPct val="107000"/>
              </a:lnSpc>
            </a:pPr>
            <a:r>
              <a:rPr lang="en-AU" sz="1600" dirty="0">
                <a:latin typeface="Avenir Next LT Pro" panose="020B0504020202020204" pitchFamily="34" charset="0"/>
                <a:ea typeface="Calibri" panose="020F0502020204030204" pitchFamily="34" charset="0"/>
                <a:cs typeface="Calibri" panose="020F0502020204030204" pitchFamily="34" charset="0"/>
              </a:rPr>
              <a:t>Family members and carers reported particular benefits from the opportunity to discuss the challenges of their caring role, and strategies for effective parenting of neurodiverse children.</a:t>
            </a:r>
          </a:p>
          <a:p>
            <a:pPr marL="228600" algn="just">
              <a:lnSpc>
                <a:spcPct val="107000"/>
              </a:lnSpc>
            </a:pPr>
            <a:endParaRPr lang="en-AU" sz="400" dirty="0">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latin typeface="Avenir Next LT Pro" panose="020B0504020202020204" pitchFamily="34" charset="0"/>
                <a:ea typeface="Calibri" panose="020F0502020204030204" pitchFamily="34" charset="0"/>
                <a:cs typeface="Calibri" panose="020F0502020204030204" pitchFamily="34" charset="0"/>
              </a:rPr>
              <a:t>Networks provided a chance for participants to identify positive role models, and motivate and encourage one another.</a:t>
            </a:r>
          </a:p>
          <a:p>
            <a:pPr marL="228600" algn="just">
              <a:lnSpc>
                <a:spcPct val="107000"/>
              </a:lnSpc>
            </a:pPr>
            <a:endParaRPr lang="en-AU" sz="400" dirty="0">
              <a:effectLst/>
              <a:latin typeface="Avenir Next LT Pro" panose="020B0504020202020204" pitchFamily="34" charset="0"/>
              <a:ea typeface="Calibri" panose="020F0502020204030204" pitchFamily="34" charset="0"/>
              <a:cs typeface="Calibri" panose="020F0502020204030204" pitchFamily="34" charset="0"/>
            </a:endParaRPr>
          </a:p>
          <a:p>
            <a:pPr marL="228600" algn="just">
              <a:lnSpc>
                <a:spcPct val="107000"/>
              </a:lnSpc>
            </a:pPr>
            <a:r>
              <a:rPr lang="en-AU" sz="1600" dirty="0">
                <a:effectLst/>
                <a:latin typeface="Avenir Next LT Pro" panose="020B0504020202020204" pitchFamily="34" charset="0"/>
                <a:ea typeface="Calibri" panose="020F0502020204030204" pitchFamily="34" charset="0"/>
                <a:cs typeface="Calibri" panose="020F0502020204030204" pitchFamily="34" charset="0"/>
              </a:rPr>
              <a:t>The evaluation </a:t>
            </a:r>
            <a:r>
              <a:rPr lang="en-AU" sz="1600" dirty="0">
                <a:latin typeface="Avenir Next LT Pro" panose="020B0504020202020204" pitchFamily="34" charset="0"/>
                <a:ea typeface="Calibri" panose="020F0502020204030204" pitchFamily="34" charset="0"/>
                <a:cs typeface="Calibri" panose="020F0502020204030204" pitchFamily="34" charset="0"/>
              </a:rPr>
              <a:t>found increased rates of self-efficacy among participants with a majority of participants </a:t>
            </a:r>
            <a:r>
              <a:rPr lang="en-AU" sz="1600" dirty="0">
                <a:effectLst/>
                <a:latin typeface="Avenir Next LT Pro" panose="020B0504020202020204" pitchFamily="34" charset="0"/>
                <a:ea typeface="Calibri" panose="020F0502020204030204" pitchFamily="34" charset="0"/>
                <a:cs typeface="Calibri" panose="020F0502020204030204" pitchFamily="34" charset="0"/>
              </a:rPr>
              <a:t>(85% PWD &amp; 87% family members/carers) agreeing that they could have a say on issues important to them.</a:t>
            </a:r>
            <a:r>
              <a:rPr lang="en-AU" sz="1600" dirty="0">
                <a:latin typeface="Avenir Next LT Pro" panose="020B0504020202020204" pitchFamily="34" charset="0"/>
                <a:ea typeface="Calibri" panose="020F0502020204030204" pitchFamily="34" charset="0"/>
                <a:cs typeface="Calibri" panose="020F0502020204030204" pitchFamily="34" charset="0"/>
              </a:rPr>
              <a:t> </a:t>
            </a:r>
            <a:endParaRPr lang="en-AU"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56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905A4-D1C0-E0E6-2348-6500CB8A9FE4}"/>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87157C9B-756E-8F84-C4E7-82D5181BF20C}"/>
              </a:ext>
            </a:extLst>
          </p:cNvPr>
          <p:cNvSpPr/>
          <p:nvPr/>
        </p:nvSpPr>
        <p:spPr>
          <a:xfrm>
            <a:off x="2143285" y="1813211"/>
            <a:ext cx="4271556" cy="4527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9D6ECF95-334F-1CF0-A3D5-01A9EC8AA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897" y="5561309"/>
            <a:ext cx="1421715" cy="9478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9923B6AB-A669-728B-89BD-A8CC5C6E5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52" y="5548467"/>
            <a:ext cx="1436781" cy="9578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E9DA5639-C61B-2E7C-87F2-D11B6B583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384" y="5535625"/>
            <a:ext cx="1430960" cy="9539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DB85DE3A-CB1D-4B7D-CFB9-4DB2FA8F0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5231" y="5535625"/>
            <a:ext cx="1424703"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922CD35C-EE36-61B3-ACAC-DD64BFD749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1276" y="5548467"/>
            <a:ext cx="1421221"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069FFAA9-AA1A-DAD5-B29F-6F0EC6A81A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6411" y="5535625"/>
            <a:ext cx="1424702"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AAC429B0-B92E-C02C-5B7B-2FF637B4A5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80821" y="5535625"/>
            <a:ext cx="1424703"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a:extLst>
              <a:ext uri="{FF2B5EF4-FFF2-40B4-BE49-F238E27FC236}">
                <a16:creationId xmlns:a16="http://schemas.microsoft.com/office/drawing/2014/main" id="{EABC2FF4-14A1-1A32-D52A-8C2C6FC30A91}"/>
              </a:ext>
            </a:extLst>
          </p:cNvPr>
          <p:cNvSpPr txBox="1"/>
          <p:nvPr/>
        </p:nvSpPr>
        <p:spPr>
          <a:xfrm>
            <a:off x="1465547" y="1004383"/>
            <a:ext cx="10493959" cy="3785652"/>
          </a:xfrm>
          <a:prstGeom prst="rect">
            <a:avLst/>
          </a:prstGeom>
          <a:noFill/>
        </p:spPr>
        <p:txBody>
          <a:bodyPr wrap="square" rtlCol="0">
            <a:spAutoFit/>
          </a:bodyPr>
          <a:lstStyle/>
          <a:p>
            <a:pPr algn="just"/>
            <a:r>
              <a:rPr lang="en-AU" sz="1600" dirty="0">
                <a:effectLst/>
                <a:latin typeface="Avenir Next LT Pro" panose="020B0504020202020204" pitchFamily="34" charset="0"/>
                <a:ea typeface="DengXian" panose="02010600030101010101" pitchFamily="2" charset="-122"/>
                <a:cs typeface="Arial" panose="020B0604020202020204" pitchFamily="34" charset="0"/>
              </a:rPr>
              <a:t>People with a disability from culturally and linguistically diverse backgrounds, and their carers, may experience a range of challenges including:</a:t>
            </a:r>
          </a:p>
          <a:p>
            <a:pPr algn="just"/>
            <a:endParaRPr lang="en-AU" sz="400" dirty="0">
              <a:latin typeface="Avenir Next LT Pro" panose="020B0504020202020204" pitchFamily="34" charset="0"/>
              <a:ea typeface="DengXian" panose="02010600030101010101" pitchFamily="2" charset="-122"/>
              <a:cs typeface="Arial" panose="020B0604020202020204" pitchFamily="34" charset="0"/>
            </a:endParaRPr>
          </a:p>
          <a:p>
            <a:pPr marL="285750" indent="-285750" algn="just">
              <a:buFont typeface="Arial" panose="020B0604020202020204" pitchFamily="34" charset="0"/>
              <a:buChar char="•"/>
            </a:pPr>
            <a:r>
              <a:rPr lang="en-AU" sz="1600" dirty="0">
                <a:effectLst/>
                <a:latin typeface="Avenir Next LT Pro" panose="020B0504020202020204" pitchFamily="34" charset="0"/>
                <a:ea typeface="DengXian" panose="02010600030101010101" pitchFamily="2" charset="-122"/>
                <a:cs typeface="Arial" panose="020B0604020202020204" pitchFamily="34" charset="0"/>
              </a:rPr>
              <a:t>lack of knowledge about a complex service system and access points</a:t>
            </a:r>
          </a:p>
          <a:p>
            <a:pPr algn="just"/>
            <a:endParaRPr lang="en-AU" sz="400" dirty="0">
              <a:effectLst/>
              <a:latin typeface="Avenir Next LT Pro" panose="020B0504020202020204" pitchFamily="34" charset="0"/>
              <a:ea typeface="DengXian" panose="02010600030101010101" pitchFamily="2" charset="-122"/>
              <a:cs typeface="Arial" panose="020B0604020202020204" pitchFamily="34" charset="0"/>
            </a:endParaRPr>
          </a:p>
          <a:p>
            <a:pPr marL="285750" indent="-285750" algn="just">
              <a:buFont typeface="Arial" panose="020B0604020202020204" pitchFamily="34" charset="0"/>
              <a:buChar char="•"/>
            </a:pPr>
            <a:r>
              <a:rPr lang="en-AU" sz="1600" dirty="0">
                <a:effectLst/>
                <a:latin typeface="Avenir Next LT Pro" panose="020B0504020202020204" pitchFamily="34" charset="0"/>
                <a:ea typeface="DengXian" panose="02010600030101010101" pitchFamily="2" charset="-122"/>
                <a:cs typeface="Arial" panose="020B0604020202020204" pitchFamily="34" charset="0"/>
              </a:rPr>
              <a:t>lack of  comparable service systems in their home country</a:t>
            </a:r>
          </a:p>
          <a:p>
            <a:pPr algn="just"/>
            <a:endParaRPr lang="en-AU" sz="400" dirty="0">
              <a:effectLst/>
              <a:latin typeface="Avenir Next LT Pro" panose="020B0504020202020204" pitchFamily="34" charset="0"/>
              <a:ea typeface="DengXian" panose="02010600030101010101" pitchFamily="2" charset="-122"/>
              <a:cs typeface="Arial" panose="020B0604020202020204" pitchFamily="34" charset="0"/>
            </a:endParaRPr>
          </a:p>
          <a:p>
            <a:pPr marL="285750" indent="-285750" algn="just">
              <a:buFont typeface="Arial" panose="020B0604020202020204" pitchFamily="34" charset="0"/>
              <a:buChar char="•"/>
            </a:pPr>
            <a:r>
              <a:rPr lang="en-AU" sz="1600" dirty="0">
                <a:effectLst/>
                <a:latin typeface="Avenir Next LT Pro" panose="020B0504020202020204" pitchFamily="34" charset="0"/>
                <a:ea typeface="DengXian" panose="02010600030101010101" pitchFamily="2" charset="-122"/>
                <a:cs typeface="Arial" panose="020B0604020202020204" pitchFamily="34" charset="0"/>
              </a:rPr>
              <a:t>lack of translated information about services</a:t>
            </a:r>
          </a:p>
          <a:p>
            <a:pPr algn="just"/>
            <a:endParaRPr lang="en-AU" sz="400" dirty="0">
              <a:effectLst/>
              <a:latin typeface="Avenir Next LT Pro" panose="020B0504020202020204" pitchFamily="34" charset="0"/>
              <a:ea typeface="DengXian" panose="02010600030101010101" pitchFamily="2" charset="-122"/>
              <a:cs typeface="Arial" panose="020B0604020202020204" pitchFamily="34" charset="0"/>
            </a:endParaRPr>
          </a:p>
          <a:p>
            <a:pPr marL="285750" indent="-285750" algn="just">
              <a:buFont typeface="Arial" panose="020B0604020202020204" pitchFamily="34" charset="0"/>
              <a:buChar char="•"/>
            </a:pPr>
            <a:r>
              <a:rPr lang="en-AU" sz="1600" dirty="0">
                <a:effectLst/>
                <a:latin typeface="Avenir Next LT Pro" panose="020B0504020202020204" pitchFamily="34" charset="0"/>
                <a:ea typeface="DengXian" panose="02010600030101010101" pitchFamily="2" charset="-122"/>
                <a:cs typeface="Arial" panose="020B0604020202020204" pitchFamily="34" charset="0"/>
              </a:rPr>
              <a:t>difficulties communicating with service providers</a:t>
            </a:r>
          </a:p>
          <a:p>
            <a:pPr algn="just"/>
            <a:endParaRPr lang="en-AU" sz="400" dirty="0">
              <a:effectLst/>
              <a:latin typeface="Avenir Next LT Pro" panose="020B0504020202020204" pitchFamily="34" charset="0"/>
              <a:ea typeface="DengXian" panose="02010600030101010101" pitchFamily="2" charset="-122"/>
              <a:cs typeface="Arial" panose="020B0604020202020204" pitchFamily="34" charset="0"/>
            </a:endParaRPr>
          </a:p>
          <a:p>
            <a:pPr marL="285750" indent="-285750" algn="just">
              <a:buFont typeface="Arial" panose="020B0604020202020204" pitchFamily="34" charset="0"/>
              <a:buChar char="•"/>
            </a:pPr>
            <a:r>
              <a:rPr lang="en-AU" sz="1600" dirty="0">
                <a:effectLst/>
                <a:latin typeface="Avenir Next LT Pro" panose="020B0504020202020204" pitchFamily="34" charset="0"/>
                <a:ea typeface="DengXian" panose="02010600030101010101" pitchFamily="2" charset="-122"/>
                <a:cs typeface="Arial" panose="020B0604020202020204" pitchFamily="34" charset="0"/>
              </a:rPr>
              <a:t>different cultural understandings of concepts such as disability, caring and advocacy</a:t>
            </a:r>
          </a:p>
          <a:p>
            <a:pPr algn="just"/>
            <a:endParaRPr lang="en-AU" sz="400" dirty="0">
              <a:effectLst/>
              <a:latin typeface="Avenir Next LT Pro" panose="020B0504020202020204" pitchFamily="34" charset="0"/>
              <a:ea typeface="DengXian" panose="02010600030101010101" pitchFamily="2" charset="-122"/>
              <a:cs typeface="Arial" panose="020B0604020202020204" pitchFamily="34" charset="0"/>
            </a:endParaRPr>
          </a:p>
          <a:p>
            <a:pPr marL="285750" indent="-285750" algn="just">
              <a:buFont typeface="Arial" panose="020B0604020202020204" pitchFamily="34" charset="0"/>
              <a:buChar char="•"/>
            </a:pPr>
            <a:r>
              <a:rPr lang="en-AU" sz="1600" dirty="0">
                <a:effectLst/>
                <a:latin typeface="Avenir Next LT Pro" panose="020B0504020202020204" pitchFamily="34" charset="0"/>
                <a:ea typeface="DengXian" panose="02010600030101010101" pitchFamily="2" charset="-122"/>
                <a:cs typeface="Arial" panose="020B0604020202020204" pitchFamily="34" charset="0"/>
              </a:rPr>
              <a:t>social stigma or shame associated with disabilities in their own culture and/or the wider Australian community</a:t>
            </a:r>
          </a:p>
          <a:p>
            <a:pPr marL="285750" indent="-285750" algn="just">
              <a:buFont typeface="Arial" panose="020B0604020202020204" pitchFamily="34" charset="0"/>
              <a:buChar char="•"/>
            </a:pPr>
            <a:endParaRPr lang="en-AU" sz="400" dirty="0">
              <a:effectLst/>
              <a:latin typeface="Avenir Next LT Pro" panose="020B0504020202020204" pitchFamily="34" charset="0"/>
              <a:ea typeface="DengXian" panose="02010600030101010101" pitchFamily="2" charset="-122"/>
              <a:cs typeface="Arial" panose="020B0604020202020204" pitchFamily="34" charset="0"/>
            </a:endParaRPr>
          </a:p>
          <a:p>
            <a:pPr marL="285750" indent="-285750" algn="just">
              <a:buFont typeface="Arial" panose="020B0604020202020204" pitchFamily="34" charset="0"/>
              <a:buChar char="•"/>
            </a:pPr>
            <a:r>
              <a:rPr lang="en-AU" sz="1600" dirty="0">
                <a:effectLst/>
                <a:latin typeface="Avenir Next LT Pro" panose="020B0504020202020204" pitchFamily="34" charset="0"/>
                <a:ea typeface="DengXian" panose="02010600030101010101" pitchFamily="2" charset="-122"/>
                <a:cs typeface="Arial" panose="020B0604020202020204" pitchFamily="34" charset="0"/>
              </a:rPr>
              <a:t>social isolation</a:t>
            </a:r>
          </a:p>
          <a:p>
            <a:pPr algn="just"/>
            <a:endParaRPr lang="en-AU" sz="400" dirty="0">
              <a:effectLst/>
              <a:latin typeface="Avenir Next LT Pro" panose="020B0504020202020204" pitchFamily="34" charset="0"/>
              <a:ea typeface="DengXian" panose="02010600030101010101" pitchFamily="2" charset="-122"/>
              <a:cs typeface="Arial" panose="020B0604020202020204" pitchFamily="34" charset="0"/>
            </a:endParaRPr>
          </a:p>
          <a:p>
            <a:pPr marL="285750" indent="-285750" algn="just">
              <a:buFont typeface="Arial" panose="020B0604020202020204" pitchFamily="34" charset="0"/>
              <a:buChar char="•"/>
            </a:pPr>
            <a:r>
              <a:rPr lang="en-AU" sz="1600" dirty="0">
                <a:effectLst/>
                <a:latin typeface="Avenir Next LT Pro" panose="020B0504020202020204" pitchFamily="34" charset="0"/>
                <a:ea typeface="DengXian" panose="02010600030101010101" pitchFamily="2" charset="-122"/>
                <a:cs typeface="Arial" panose="020B0604020202020204" pitchFamily="34" charset="0"/>
              </a:rPr>
              <a:t>difficulties accessing employment and volunteering opportunities</a:t>
            </a:r>
          </a:p>
          <a:p>
            <a:pPr algn="just"/>
            <a:endParaRPr lang="en-AU" sz="400" dirty="0">
              <a:effectLst/>
              <a:latin typeface="Avenir Next LT Pro" panose="020B0504020202020204" pitchFamily="34" charset="0"/>
              <a:ea typeface="DengXian" panose="02010600030101010101" pitchFamily="2" charset="-122"/>
              <a:cs typeface="Arial" panose="020B0604020202020204" pitchFamily="34" charset="0"/>
            </a:endParaRPr>
          </a:p>
          <a:p>
            <a:pPr marL="285750" indent="-285750" algn="just">
              <a:buFont typeface="Arial" panose="020B0604020202020204" pitchFamily="34" charset="0"/>
              <a:buChar char="•"/>
            </a:pPr>
            <a:r>
              <a:rPr lang="en-AU" sz="1600" dirty="0">
                <a:effectLst/>
                <a:latin typeface="Avenir Next LT Pro" panose="020B0504020202020204" pitchFamily="34" charset="0"/>
                <a:ea typeface="DengXian" panose="02010600030101010101" pitchFamily="2" charset="-122"/>
                <a:cs typeface="Arial" panose="020B0604020202020204" pitchFamily="34" charset="0"/>
              </a:rPr>
              <a:t>and the physical and emotional demands of living with a disability and/or caring. </a:t>
            </a:r>
            <a:endParaRPr lang="en-AU" sz="1600" dirty="0">
              <a:effectLst/>
              <a:latin typeface="Avenir Next LT Pro" panose="020B0504020202020204" pitchFamily="34" charset="0"/>
              <a:ea typeface="Calibri" panose="020F0502020204030204" pitchFamily="34" charset="0"/>
              <a:cs typeface="Times New Roman" panose="02020603050405020304" pitchFamily="18" charset="0"/>
            </a:endParaRPr>
          </a:p>
          <a:p>
            <a:pPr algn="just"/>
            <a:endParaRPr lang="en-AU" sz="12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CE046DB-E35C-FAFD-9985-B4751DD104AF}"/>
              </a:ext>
            </a:extLst>
          </p:cNvPr>
          <p:cNvSpPr txBox="1"/>
          <p:nvPr/>
        </p:nvSpPr>
        <p:spPr>
          <a:xfrm>
            <a:off x="0" y="1048041"/>
            <a:ext cx="1151792" cy="369332"/>
          </a:xfrm>
          <a:prstGeom prst="rect">
            <a:avLst/>
          </a:prstGeom>
          <a:solidFill>
            <a:srgbClr val="00B0F0"/>
          </a:solidFill>
        </p:spPr>
        <p:txBody>
          <a:bodyPr wrap="square" rtlCol="0">
            <a:spAutoFit/>
          </a:bodyPr>
          <a:lstStyle/>
          <a:p>
            <a:r>
              <a:rPr lang="en-AU" b="1" dirty="0">
                <a:solidFill>
                  <a:schemeClr val="bg1"/>
                </a:solidFill>
              </a:rPr>
              <a:t>Rationale:</a:t>
            </a:r>
          </a:p>
        </p:txBody>
      </p:sp>
      <p:sp>
        <p:nvSpPr>
          <p:cNvPr id="15" name="TextBox 14">
            <a:extLst>
              <a:ext uri="{FF2B5EF4-FFF2-40B4-BE49-F238E27FC236}">
                <a16:creationId xmlns:a16="http://schemas.microsoft.com/office/drawing/2014/main" id="{16EFEBF1-EE69-D7D3-AF8D-5B2DBD345A3E}"/>
              </a:ext>
            </a:extLst>
          </p:cNvPr>
          <p:cNvSpPr txBox="1"/>
          <p:nvPr/>
        </p:nvSpPr>
        <p:spPr>
          <a:xfrm>
            <a:off x="0" y="284476"/>
            <a:ext cx="2836642" cy="369332"/>
          </a:xfrm>
          <a:prstGeom prst="rect">
            <a:avLst/>
          </a:prstGeom>
          <a:solidFill>
            <a:schemeClr val="tx1">
              <a:lumMod val="95000"/>
              <a:lumOff val="5000"/>
            </a:schemeClr>
          </a:solidFill>
        </p:spPr>
        <p:txBody>
          <a:bodyPr wrap="square" rtlCol="0">
            <a:spAutoFit/>
          </a:bodyPr>
          <a:lstStyle/>
          <a:p>
            <a:r>
              <a:rPr lang="en-AU" b="1" dirty="0">
                <a:solidFill>
                  <a:schemeClr val="bg1"/>
                </a:solidFill>
              </a:rPr>
              <a:t>Multicultural Peer Network </a:t>
            </a:r>
          </a:p>
        </p:txBody>
      </p:sp>
    </p:spTree>
    <p:extLst>
      <p:ext uri="{BB962C8B-B14F-4D97-AF65-F5344CB8AC3E}">
        <p14:creationId xmlns:p14="http://schemas.microsoft.com/office/powerpoint/2010/main" val="101004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7D97EF-03F6-9226-B79A-9903D2A6426B}"/>
              </a:ext>
            </a:extLst>
          </p:cNvPr>
          <p:cNvPicPr>
            <a:picLocks noChangeAspect="1"/>
          </p:cNvPicPr>
          <p:nvPr/>
        </p:nvPicPr>
        <p:blipFill rotWithShape="1">
          <a:blip>
            <a:extLst>
              <a:ext uri="{28A0092B-C50C-407E-A947-70E740481C1C}">
                <a14:useLocalDpi xmlns:a14="http://schemas.microsoft.com/office/drawing/2010/main" val="0"/>
              </a:ext>
            </a:extLst>
          </a:blip>
          <a:srcRect b="1915"/>
          <a:stretch/>
        </p:blipFill>
        <p:spPr>
          <a:xfrm>
            <a:off x="-82062" y="-2"/>
            <a:ext cx="12192000" cy="6858001"/>
          </a:xfrm>
          <a:prstGeom prst="rect">
            <a:avLst/>
          </a:prstGeom>
        </p:spPr>
      </p:pic>
      <p:graphicFrame>
        <p:nvGraphicFramePr>
          <p:cNvPr id="7" name="Table 6">
            <a:extLst>
              <a:ext uri="{FF2B5EF4-FFF2-40B4-BE49-F238E27FC236}">
                <a16:creationId xmlns:a16="http://schemas.microsoft.com/office/drawing/2014/main" id="{06E7F285-45F5-D561-A724-8C88546C7BA6}"/>
              </a:ext>
            </a:extLst>
          </p:cNvPr>
          <p:cNvGraphicFramePr>
            <a:graphicFrameLocks noGrp="1"/>
          </p:cNvGraphicFramePr>
          <p:nvPr>
            <p:extLst>
              <p:ext uri="{D42A27DB-BD31-4B8C-83A1-F6EECF244321}">
                <p14:modId xmlns:p14="http://schemas.microsoft.com/office/powerpoint/2010/main" val="584885758"/>
              </p:ext>
            </p:extLst>
          </p:nvPr>
        </p:nvGraphicFramePr>
        <p:xfrm>
          <a:off x="4658379" y="46914"/>
          <a:ext cx="7045571" cy="6543593"/>
        </p:xfrm>
        <a:graphic>
          <a:graphicData uri="http://schemas.openxmlformats.org/drawingml/2006/table">
            <a:tbl>
              <a:tblPr firstRow="1" firstCol="1" bandRow="1">
                <a:tableStyleId>{5C22544A-7EE6-4342-B048-85BDC9FD1C3A}</a:tableStyleId>
              </a:tblPr>
              <a:tblGrid>
                <a:gridCol w="2455322">
                  <a:extLst>
                    <a:ext uri="{9D8B030D-6E8A-4147-A177-3AD203B41FA5}">
                      <a16:colId xmlns:a16="http://schemas.microsoft.com/office/drawing/2014/main" val="1790452359"/>
                    </a:ext>
                  </a:extLst>
                </a:gridCol>
                <a:gridCol w="2283739">
                  <a:extLst>
                    <a:ext uri="{9D8B030D-6E8A-4147-A177-3AD203B41FA5}">
                      <a16:colId xmlns:a16="http://schemas.microsoft.com/office/drawing/2014/main" val="340126487"/>
                    </a:ext>
                  </a:extLst>
                </a:gridCol>
                <a:gridCol w="2306510">
                  <a:extLst>
                    <a:ext uri="{9D8B030D-6E8A-4147-A177-3AD203B41FA5}">
                      <a16:colId xmlns:a16="http://schemas.microsoft.com/office/drawing/2014/main" val="1618956781"/>
                    </a:ext>
                  </a:extLst>
                </a:gridCol>
              </a:tblGrid>
              <a:tr h="52371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AU" sz="1350" b="0" dirty="0">
                          <a:solidFill>
                            <a:schemeClr val="tx1"/>
                          </a:solidFill>
                          <a:effectLst/>
                          <a:latin typeface="Avenir Next LT Pro" panose="020B0504020202020204" pitchFamily="34" charset="0"/>
                        </a:rPr>
                        <a:t>Language spoken at home</a:t>
                      </a:r>
                      <a:endParaRPr lang="en-AU" sz="1350" b="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nSpc>
                          <a:spcPct val="107000"/>
                        </a:lnSpc>
                        <a:spcAft>
                          <a:spcPts val="800"/>
                        </a:spcAft>
                      </a:pPr>
                      <a:r>
                        <a:rPr lang="en-AU" sz="1350" b="0" dirty="0">
                          <a:solidFill>
                            <a:schemeClr val="tx1"/>
                          </a:solidFill>
                          <a:effectLst/>
                          <a:latin typeface="Avenir Next LT Pro" panose="020B0504020202020204" pitchFamily="34" charset="0"/>
                        </a:rPr>
                        <a:t>Number who speak English well or very well</a:t>
                      </a:r>
                      <a:endParaRPr lang="en-AU" sz="1350" b="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nSpc>
                          <a:spcPct val="107000"/>
                        </a:lnSpc>
                        <a:spcAft>
                          <a:spcPts val="800"/>
                        </a:spcAft>
                      </a:pPr>
                      <a:r>
                        <a:rPr lang="en-AU" sz="1350" b="0" dirty="0">
                          <a:solidFill>
                            <a:schemeClr val="tx1"/>
                          </a:solidFill>
                          <a:effectLst/>
                          <a:latin typeface="Avenir Next LT Pro" panose="020B0504020202020204" pitchFamily="34" charset="0"/>
                        </a:rPr>
                        <a:t>Number who do not speak English well or at all</a:t>
                      </a:r>
                      <a:endParaRPr lang="en-AU" sz="1350" b="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1311396434"/>
                  </a:ext>
                </a:extLst>
              </a:tr>
              <a:tr h="203897">
                <a:tc>
                  <a:txBody>
                    <a:bodyPr/>
                    <a:lstStyle/>
                    <a:p>
                      <a:pPr>
                        <a:lnSpc>
                          <a:spcPct val="107000"/>
                        </a:lnSpc>
                        <a:spcAft>
                          <a:spcPts val="800"/>
                        </a:spcAft>
                      </a:pPr>
                      <a:r>
                        <a:rPr lang="en-AU" sz="1350" dirty="0">
                          <a:solidFill>
                            <a:schemeClr val="tx1"/>
                          </a:solidFill>
                          <a:effectLst/>
                          <a:latin typeface="Avenir Next LT Pro" panose="020B0504020202020204" pitchFamily="34" charset="0"/>
                        </a:rPr>
                        <a:t>Mandarin</a:t>
                      </a:r>
                      <a:endParaRPr lang="en-AU" sz="135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13452</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6002</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716965820"/>
                  </a:ext>
                </a:extLst>
              </a:tr>
              <a:tr h="203897">
                <a:tc>
                  <a:txBody>
                    <a:bodyPr/>
                    <a:lstStyle/>
                    <a:p>
                      <a:pPr>
                        <a:lnSpc>
                          <a:spcPct val="107000"/>
                        </a:lnSpc>
                        <a:spcAft>
                          <a:spcPts val="800"/>
                        </a:spcAft>
                      </a:pPr>
                      <a:r>
                        <a:rPr lang="en-AU" sz="1350" dirty="0">
                          <a:solidFill>
                            <a:schemeClr val="tx1"/>
                          </a:solidFill>
                          <a:effectLst/>
                          <a:latin typeface="Avenir Next LT Pro" panose="020B0504020202020204" pitchFamily="34" charset="0"/>
                        </a:rPr>
                        <a:t>Arabic</a:t>
                      </a:r>
                      <a:endParaRPr lang="en-AU" sz="135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22044</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3885</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2243454691"/>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Cantonese</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11031</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3630</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1509397847"/>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Vietnamese</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6117</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3249</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946424350"/>
                  </a:ext>
                </a:extLst>
              </a:tr>
              <a:tr h="203897">
                <a:tc>
                  <a:txBody>
                    <a:bodyPr/>
                    <a:lstStyle/>
                    <a:p>
                      <a:pPr>
                        <a:lnSpc>
                          <a:spcPct val="107000"/>
                        </a:lnSpc>
                        <a:spcAft>
                          <a:spcPts val="800"/>
                        </a:spcAft>
                      </a:pPr>
                      <a:r>
                        <a:rPr lang="en-AU" sz="1350" dirty="0">
                          <a:solidFill>
                            <a:schemeClr val="tx1"/>
                          </a:solidFill>
                          <a:effectLst/>
                          <a:latin typeface="Avenir Next LT Pro" panose="020B0504020202020204" pitchFamily="34" charset="0"/>
                        </a:rPr>
                        <a:t>Greek</a:t>
                      </a:r>
                      <a:endParaRPr lang="en-AU" sz="135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12323</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1358</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1479837514"/>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Korean</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2845</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1160</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1025972726"/>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Assyrian Neo-Aramaic</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2133</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745</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2750013623"/>
                  </a:ext>
                </a:extLst>
              </a:tr>
              <a:tr h="203897">
                <a:tc>
                  <a:txBody>
                    <a:bodyPr/>
                    <a:lstStyle/>
                    <a:p>
                      <a:pPr>
                        <a:lnSpc>
                          <a:spcPct val="107000"/>
                        </a:lnSpc>
                        <a:spcAft>
                          <a:spcPts val="800"/>
                        </a:spcAft>
                      </a:pPr>
                      <a:r>
                        <a:rPr lang="en-AU" sz="1350" dirty="0">
                          <a:solidFill>
                            <a:schemeClr val="tx1"/>
                          </a:solidFill>
                          <a:effectLst/>
                          <a:latin typeface="Avenir Next LT Pro" panose="020B0504020202020204" pitchFamily="34" charset="0"/>
                        </a:rPr>
                        <a:t>Italian</a:t>
                      </a:r>
                      <a:endParaRPr lang="en-AU" sz="135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10035</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687</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3137669157"/>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Macedonian</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3685</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539</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3351484534"/>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Spanish</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6026</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537</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3552045979"/>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Chaldean Neo-Aramaic</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852</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530</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2462018344"/>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Turkish</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2422</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473</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3775573656"/>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Khmer</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789</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365</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4218944349"/>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Serbian</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2624</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362</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2392897375"/>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Persian (excluding Dari)</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1927</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325</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2318141434"/>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Punjabi</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3164</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322</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687384635"/>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Thai</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1211</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300</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953614548"/>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Russian</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2009</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255</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2735499266"/>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Bengali</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3082</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251</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2995503150"/>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Croatian</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3059</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241</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2029949316"/>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Nepali</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2494</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224</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3899858599"/>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Urdu</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2941</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218</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2074607114"/>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Portuguese</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1682</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214</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1555891987"/>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Min Nan</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727</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203</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1952947970"/>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Indonesian</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1716</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196</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3811775539"/>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Dari</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745</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195</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3135115080"/>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Hindi</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5789</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191</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4219311767"/>
                  </a:ext>
                </a:extLst>
              </a:tr>
              <a:tr h="203897">
                <a:tc>
                  <a:txBody>
                    <a:bodyPr/>
                    <a:lstStyle/>
                    <a:p>
                      <a:pPr>
                        <a:lnSpc>
                          <a:spcPct val="107000"/>
                        </a:lnSpc>
                        <a:spcAft>
                          <a:spcPts val="800"/>
                        </a:spcAft>
                      </a:pPr>
                      <a:r>
                        <a:rPr lang="en-AU" sz="1350">
                          <a:solidFill>
                            <a:schemeClr val="tx1"/>
                          </a:solidFill>
                          <a:effectLst/>
                          <a:latin typeface="Avenir Next LT Pro" panose="020B0504020202020204" pitchFamily="34" charset="0"/>
                        </a:rPr>
                        <a:t>Kurdish</a:t>
                      </a:r>
                      <a:endParaRPr lang="en-AU" sz="135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302</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181</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1208099177"/>
                  </a:ext>
                </a:extLst>
              </a:tr>
              <a:tr h="203897">
                <a:tc>
                  <a:txBody>
                    <a:bodyPr/>
                    <a:lstStyle/>
                    <a:p>
                      <a:pPr>
                        <a:lnSpc>
                          <a:spcPct val="107000"/>
                        </a:lnSpc>
                        <a:spcAft>
                          <a:spcPts val="800"/>
                        </a:spcAft>
                      </a:pPr>
                      <a:r>
                        <a:rPr lang="en-AU" sz="1350" dirty="0">
                          <a:solidFill>
                            <a:schemeClr val="tx1"/>
                          </a:solidFill>
                          <a:effectLst/>
                          <a:latin typeface="Avenir Next LT Pro" panose="020B0504020202020204" pitchFamily="34" charset="0"/>
                        </a:rPr>
                        <a:t>Tamil</a:t>
                      </a:r>
                      <a:endParaRPr lang="en-AU" sz="135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a:effectLst/>
                          <a:latin typeface="Avenir Next LT Pro" panose="020B0504020202020204" pitchFamily="34" charset="0"/>
                        </a:rPr>
                        <a:t>2796</a:t>
                      </a:r>
                      <a:endParaRPr lang="en-AU" sz="135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tc>
                  <a:txBody>
                    <a:bodyPr/>
                    <a:lstStyle/>
                    <a:p>
                      <a:pPr algn="r">
                        <a:lnSpc>
                          <a:spcPct val="107000"/>
                        </a:lnSpc>
                        <a:spcAft>
                          <a:spcPts val="800"/>
                        </a:spcAft>
                      </a:pPr>
                      <a:r>
                        <a:rPr lang="en-AU" sz="1350" dirty="0">
                          <a:effectLst/>
                          <a:latin typeface="Avenir Next LT Pro" panose="020B0504020202020204" pitchFamily="34" charset="0"/>
                        </a:rPr>
                        <a:t>158</a:t>
                      </a:r>
                      <a:endParaRPr lang="en-AU" sz="135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56224" marR="56224" marT="0" marB="0">
                    <a:solidFill>
                      <a:schemeClr val="bg1">
                        <a:lumMod val="95000"/>
                      </a:schemeClr>
                    </a:solidFill>
                  </a:tcPr>
                </a:tc>
                <a:extLst>
                  <a:ext uri="{0D108BD9-81ED-4DB2-BD59-A6C34878D82A}">
                    <a16:rowId xmlns:a16="http://schemas.microsoft.com/office/drawing/2014/main" val="4008774367"/>
                  </a:ext>
                </a:extLst>
              </a:tr>
            </a:tbl>
          </a:graphicData>
        </a:graphic>
      </p:graphicFrame>
      <p:sp>
        <p:nvSpPr>
          <p:cNvPr id="8" name="TextBox 7">
            <a:extLst>
              <a:ext uri="{FF2B5EF4-FFF2-40B4-BE49-F238E27FC236}">
                <a16:creationId xmlns:a16="http://schemas.microsoft.com/office/drawing/2014/main" id="{5B9DA95E-E230-D8ED-39E2-5E51B5ABF9CB}"/>
              </a:ext>
            </a:extLst>
          </p:cNvPr>
          <p:cNvSpPr txBox="1"/>
          <p:nvPr/>
        </p:nvSpPr>
        <p:spPr>
          <a:xfrm>
            <a:off x="-82062" y="285709"/>
            <a:ext cx="2444262" cy="369332"/>
          </a:xfrm>
          <a:prstGeom prst="rect">
            <a:avLst/>
          </a:prstGeom>
          <a:solidFill>
            <a:srgbClr val="00B0F0"/>
          </a:solidFill>
        </p:spPr>
        <p:txBody>
          <a:bodyPr wrap="square" rtlCol="0">
            <a:spAutoFit/>
          </a:bodyPr>
          <a:lstStyle/>
          <a:p>
            <a:r>
              <a:rPr lang="en-AU" b="1" dirty="0">
                <a:solidFill>
                  <a:schemeClr val="bg1"/>
                </a:solidFill>
              </a:rPr>
              <a:t>Priority cultural groups:</a:t>
            </a:r>
          </a:p>
        </p:txBody>
      </p:sp>
      <p:sp>
        <p:nvSpPr>
          <p:cNvPr id="9" name="TextBox 8">
            <a:extLst>
              <a:ext uri="{FF2B5EF4-FFF2-40B4-BE49-F238E27FC236}">
                <a16:creationId xmlns:a16="http://schemas.microsoft.com/office/drawing/2014/main" id="{D0331473-0810-7C64-3EDA-5E37C548A2C3}"/>
              </a:ext>
            </a:extLst>
          </p:cNvPr>
          <p:cNvSpPr txBox="1"/>
          <p:nvPr/>
        </p:nvSpPr>
        <p:spPr>
          <a:xfrm>
            <a:off x="82062" y="6412523"/>
            <a:ext cx="4665784" cy="461665"/>
          </a:xfrm>
          <a:prstGeom prst="rect">
            <a:avLst/>
          </a:prstGeom>
          <a:noFill/>
        </p:spPr>
        <p:txBody>
          <a:bodyPr wrap="square" rtlCol="0">
            <a:spAutoFit/>
          </a:bodyPr>
          <a:lstStyle/>
          <a:p>
            <a:r>
              <a:rPr lang="en-AU" sz="1200" i="1" dirty="0"/>
              <a:t>Data from the 2021 Census of Population and Housing, Australian Bureau of Statistics</a:t>
            </a:r>
          </a:p>
        </p:txBody>
      </p:sp>
      <p:sp>
        <p:nvSpPr>
          <p:cNvPr id="10" name="TextBox 9">
            <a:extLst>
              <a:ext uri="{FF2B5EF4-FFF2-40B4-BE49-F238E27FC236}">
                <a16:creationId xmlns:a16="http://schemas.microsoft.com/office/drawing/2014/main" id="{CD6FD869-10E2-3606-F443-FBD8FB272DAA}"/>
              </a:ext>
            </a:extLst>
          </p:cNvPr>
          <p:cNvSpPr txBox="1"/>
          <p:nvPr/>
        </p:nvSpPr>
        <p:spPr>
          <a:xfrm>
            <a:off x="82062" y="1698155"/>
            <a:ext cx="3948918" cy="1077218"/>
          </a:xfrm>
          <a:prstGeom prst="rect">
            <a:avLst/>
          </a:prstGeom>
          <a:noFill/>
        </p:spPr>
        <p:txBody>
          <a:bodyPr wrap="square" rtlCol="0">
            <a:spAutoFit/>
          </a:bodyPr>
          <a:lstStyle/>
          <a:p>
            <a:pPr algn="just"/>
            <a:r>
              <a:rPr lang="en-AU" sz="1600" dirty="0">
                <a:latin typeface="Avenir Next LT Pro" panose="020B0504020202020204" pitchFamily="34" charset="0"/>
              </a:rPr>
              <a:t>This table shows the number of people in NSW who have a need for assistance with their core activities who speak a language other than English at home. </a:t>
            </a:r>
            <a:endParaRPr lang="en-AU" sz="1200" dirty="0">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587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AFDCDB-250F-9699-2E01-4CC70F297DC8}"/>
              </a:ext>
            </a:extLst>
          </p:cNvPr>
          <p:cNvPicPr>
            <a:picLocks noChangeAspect="1"/>
          </p:cNvPicPr>
          <p:nvPr/>
        </p:nvPicPr>
        <p:blipFill rotWithShape="1">
          <a:blip>
            <a:extLst>
              <a:ext uri="{28A0092B-C50C-407E-A947-70E740481C1C}">
                <a14:useLocalDpi xmlns:a14="http://schemas.microsoft.com/office/drawing/2010/main" val="0"/>
              </a:ext>
            </a:extLst>
          </a:blip>
          <a:srcRect b="1025"/>
          <a:stretch/>
        </p:blipFill>
        <p:spPr>
          <a:xfrm>
            <a:off x="0" y="0"/>
            <a:ext cx="12192000" cy="6858000"/>
          </a:xfrm>
          <a:prstGeom prst="rect">
            <a:avLst/>
          </a:prstGeom>
        </p:spPr>
      </p:pic>
      <p:sp>
        <p:nvSpPr>
          <p:cNvPr id="8" name="TextBox 7">
            <a:extLst>
              <a:ext uri="{FF2B5EF4-FFF2-40B4-BE49-F238E27FC236}">
                <a16:creationId xmlns:a16="http://schemas.microsoft.com/office/drawing/2014/main" id="{6E5D1328-207A-EB2E-8349-4F5BC6001915}"/>
              </a:ext>
            </a:extLst>
          </p:cNvPr>
          <p:cNvSpPr txBox="1"/>
          <p:nvPr/>
        </p:nvSpPr>
        <p:spPr>
          <a:xfrm>
            <a:off x="1" y="307177"/>
            <a:ext cx="1881554" cy="369332"/>
          </a:xfrm>
          <a:prstGeom prst="rect">
            <a:avLst/>
          </a:prstGeom>
          <a:solidFill>
            <a:srgbClr val="00B0F0"/>
          </a:solidFill>
        </p:spPr>
        <p:txBody>
          <a:bodyPr wrap="square" rtlCol="0">
            <a:spAutoFit/>
          </a:bodyPr>
          <a:lstStyle/>
          <a:p>
            <a:r>
              <a:rPr lang="en-AU" b="1" dirty="0">
                <a:solidFill>
                  <a:schemeClr val="bg1"/>
                </a:solidFill>
              </a:rPr>
              <a:t>Theory of change:</a:t>
            </a:r>
          </a:p>
        </p:txBody>
      </p:sp>
      <p:pic>
        <p:nvPicPr>
          <p:cNvPr id="9" name="Picture 8">
            <a:extLst>
              <a:ext uri="{FF2B5EF4-FFF2-40B4-BE49-F238E27FC236}">
                <a16:creationId xmlns:a16="http://schemas.microsoft.com/office/drawing/2014/main" id="{003AAED3-6092-A179-761F-EAFC527555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14" t="8544" r="2659" b="2624"/>
          <a:stretch/>
        </p:blipFill>
        <p:spPr bwMode="auto">
          <a:xfrm>
            <a:off x="4731443" y="1876817"/>
            <a:ext cx="7107555" cy="4704193"/>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B11D86FF-5F8B-7D62-4DA3-12D2EEE21116}"/>
              </a:ext>
            </a:extLst>
          </p:cNvPr>
          <p:cNvSpPr txBox="1"/>
          <p:nvPr/>
        </p:nvSpPr>
        <p:spPr>
          <a:xfrm>
            <a:off x="259191" y="1225512"/>
            <a:ext cx="4266088" cy="3421065"/>
          </a:xfrm>
          <a:prstGeom prst="rect">
            <a:avLst/>
          </a:prstGeom>
          <a:noFill/>
        </p:spPr>
        <p:txBody>
          <a:bodyPr wrap="square">
            <a:spAutoFit/>
          </a:bodyPr>
          <a:lstStyle/>
          <a:p>
            <a:pPr algn="just">
              <a:lnSpc>
                <a:spcPct val="107000"/>
              </a:lnSpc>
              <a:spcBef>
                <a:spcPts val="700"/>
              </a:spcBef>
              <a:spcAft>
                <a:spcPts val="700"/>
              </a:spcAft>
            </a:pPr>
            <a:r>
              <a:rPr lang="en-AU" sz="1600" dirty="0">
                <a:effectLst/>
                <a:latin typeface="Avenir Next LT Pro" panose="020B0504020202020204" pitchFamily="34" charset="0"/>
                <a:ea typeface="DengXian" panose="02010600030101010101" pitchFamily="2" charset="-122"/>
                <a:cs typeface="Arial" panose="020B0604020202020204" pitchFamily="34" charset="0"/>
              </a:rPr>
              <a:t>Research evidence demonstrates that peer support program can be effective for young people, people with a disability, and carers. </a:t>
            </a:r>
          </a:p>
          <a:p>
            <a:pPr algn="just">
              <a:lnSpc>
                <a:spcPct val="107000"/>
              </a:lnSpc>
              <a:spcBef>
                <a:spcPts val="700"/>
              </a:spcBef>
              <a:spcAft>
                <a:spcPts val="700"/>
              </a:spcAft>
            </a:pPr>
            <a:r>
              <a:rPr lang="en-AU" sz="1600" dirty="0">
                <a:effectLst/>
                <a:latin typeface="Avenir Next LT Pro" panose="020B0504020202020204" pitchFamily="34" charset="0"/>
                <a:ea typeface="DengXian" panose="02010600030101010101" pitchFamily="2" charset="-122"/>
                <a:cs typeface="Arial" panose="020B0604020202020204" pitchFamily="34" charset="0"/>
              </a:rPr>
              <a:t>When members of a peer support network share personal characteristics (such as age, language or cultural background) or lived experiences (such as having a disability and/or caring for a person with a disability) the efficacy of intervention is enhanced, isolation among group members reduced, and group trust, empathy and connection boosted.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0E2CB83-AA81-5D8C-9B7C-D655D36538BE}"/>
              </a:ext>
            </a:extLst>
          </p:cNvPr>
          <p:cNvSpPr txBox="1"/>
          <p:nvPr/>
        </p:nvSpPr>
        <p:spPr>
          <a:xfrm>
            <a:off x="4784470" y="1143837"/>
            <a:ext cx="6973190" cy="584775"/>
          </a:xfrm>
          <a:prstGeom prst="rect">
            <a:avLst/>
          </a:prstGeom>
          <a:noFill/>
        </p:spPr>
        <p:txBody>
          <a:bodyPr wrap="square">
            <a:spAutoFit/>
          </a:bodyPr>
          <a:lstStyle/>
          <a:p>
            <a:pPr algn="just"/>
            <a:r>
              <a:rPr lang="en-AU" sz="1600" dirty="0">
                <a:effectLst/>
                <a:latin typeface="Avenir Next LT Pro" panose="020B0504020202020204" pitchFamily="34" charset="0"/>
                <a:ea typeface="DengXian" panose="02010600030101010101" pitchFamily="2" charset="-122"/>
                <a:cs typeface="Arial" panose="020B0604020202020204" pitchFamily="34" charset="0"/>
              </a:rPr>
              <a:t>The Results Logic Diagram </a:t>
            </a:r>
            <a:r>
              <a:rPr lang="en-AU" sz="1600" dirty="0">
                <a:solidFill>
                  <a:srgbClr val="222222"/>
                </a:solidFill>
                <a:effectLst/>
                <a:latin typeface="Avenir Next LT Pro" panose="020B0504020202020204" pitchFamily="34" charset="0"/>
                <a:ea typeface="Times New Roman" panose="02020603050405020304" pitchFamily="18" charset="0"/>
                <a:cs typeface="Arial" panose="020B0604020202020204" pitchFamily="34" charset="0"/>
              </a:rPr>
              <a:t>below shows the program deliverables and anticipated short, mid and longer term outcomes.</a:t>
            </a:r>
            <a:endParaRPr lang="en-AU" sz="1600" dirty="0"/>
          </a:p>
        </p:txBody>
      </p:sp>
    </p:spTree>
    <p:extLst>
      <p:ext uri="{BB962C8B-B14F-4D97-AF65-F5344CB8AC3E}">
        <p14:creationId xmlns:p14="http://schemas.microsoft.com/office/powerpoint/2010/main" val="182641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0CAE52-D5DF-2A04-14C5-A3F89922E4D8}"/>
              </a:ext>
            </a:extLst>
          </p:cNvPr>
          <p:cNvPicPr>
            <a:picLocks noChangeAspect="1"/>
          </p:cNvPicPr>
          <p:nvPr/>
        </p:nvPicPr>
        <p:blipFill rotWithShape="1">
          <a:blip>
            <a:extLst>
              <a:ext uri="{28A0092B-C50C-407E-A947-70E740481C1C}">
                <a14:useLocalDpi xmlns:a14="http://schemas.microsoft.com/office/drawing/2010/main" val="0"/>
              </a:ext>
            </a:extLst>
          </a:blip>
          <a:srcRect b="1025"/>
          <a:stretch/>
        </p:blipFill>
        <p:spPr>
          <a:xfrm>
            <a:off x="0" y="0"/>
            <a:ext cx="12192000" cy="6858000"/>
          </a:xfrm>
          <a:prstGeom prst="rect">
            <a:avLst/>
          </a:prstGeom>
        </p:spPr>
      </p:pic>
      <p:sp>
        <p:nvSpPr>
          <p:cNvPr id="5" name="TextBox 4">
            <a:extLst>
              <a:ext uri="{FF2B5EF4-FFF2-40B4-BE49-F238E27FC236}">
                <a16:creationId xmlns:a16="http://schemas.microsoft.com/office/drawing/2014/main" id="{405903CA-C4D7-8E51-EB16-3ED45D22B1CB}"/>
              </a:ext>
            </a:extLst>
          </p:cNvPr>
          <p:cNvSpPr txBox="1"/>
          <p:nvPr/>
        </p:nvSpPr>
        <p:spPr>
          <a:xfrm>
            <a:off x="0" y="307177"/>
            <a:ext cx="2189017" cy="369332"/>
          </a:xfrm>
          <a:prstGeom prst="rect">
            <a:avLst/>
          </a:prstGeom>
          <a:solidFill>
            <a:srgbClr val="00B0F0"/>
          </a:solidFill>
        </p:spPr>
        <p:txBody>
          <a:bodyPr wrap="square" rtlCol="0">
            <a:spAutoFit/>
          </a:bodyPr>
          <a:lstStyle/>
          <a:p>
            <a:r>
              <a:rPr lang="en-AU" b="1" dirty="0">
                <a:solidFill>
                  <a:schemeClr val="bg1"/>
                </a:solidFill>
              </a:rPr>
              <a:t>Evaluation approach:</a:t>
            </a:r>
          </a:p>
        </p:txBody>
      </p:sp>
      <p:sp>
        <p:nvSpPr>
          <p:cNvPr id="6" name="TextBox 5">
            <a:extLst>
              <a:ext uri="{FF2B5EF4-FFF2-40B4-BE49-F238E27FC236}">
                <a16:creationId xmlns:a16="http://schemas.microsoft.com/office/drawing/2014/main" id="{98C0BDE1-8A22-6D6C-6AB2-C37F949AC5A3}"/>
              </a:ext>
            </a:extLst>
          </p:cNvPr>
          <p:cNvSpPr txBox="1"/>
          <p:nvPr/>
        </p:nvSpPr>
        <p:spPr>
          <a:xfrm>
            <a:off x="176064" y="983686"/>
            <a:ext cx="11563354" cy="3705245"/>
          </a:xfrm>
          <a:prstGeom prst="rect">
            <a:avLst/>
          </a:prstGeom>
          <a:noFill/>
        </p:spPr>
        <p:txBody>
          <a:bodyPr wrap="square">
            <a:spAutoFit/>
          </a:bodyPr>
          <a:lstStyle/>
          <a:p>
            <a:pPr algn="just">
              <a:lnSpc>
                <a:spcPct val="107000"/>
              </a:lnSpc>
              <a:spcBef>
                <a:spcPts val="700"/>
              </a:spcBef>
              <a:spcAft>
                <a:spcPts val="700"/>
              </a:spcAft>
            </a:pPr>
            <a:r>
              <a:rPr lang="en-AU" sz="1600" dirty="0">
                <a:latin typeface="Avenir Next LT Pro" panose="020B0504020202020204" pitchFamily="34" charset="0"/>
                <a:ea typeface="Calibri" panose="020F0502020204030204" pitchFamily="34" charset="0"/>
                <a:cs typeface="Calibri Light" panose="020F0302020204030204" pitchFamily="34" charset="0"/>
              </a:rPr>
              <a:t>For the purposes of this evaluation, a range of methodologies were used t</a:t>
            </a:r>
            <a:r>
              <a:rPr lang="en-AU" sz="1600" dirty="0">
                <a:effectLst/>
                <a:latin typeface="Avenir Next LT Pro" panose="020B0504020202020204" pitchFamily="34" charset="0"/>
                <a:ea typeface="Calibri" panose="020F0502020204030204" pitchFamily="34" charset="0"/>
                <a:cs typeface="Calibri Light" panose="020F0302020204030204" pitchFamily="34" charset="0"/>
              </a:rPr>
              <a:t>o examine if the program carried out its intended functions in the intended manner, and if short and mid term outcomes </a:t>
            </a:r>
            <a:r>
              <a:rPr lang="en-AU" sz="1600" dirty="0">
                <a:latin typeface="Avenir Next LT Pro" panose="020B0504020202020204" pitchFamily="34" charset="0"/>
                <a:ea typeface="Calibri" panose="020F0502020204030204" pitchFamily="34" charset="0"/>
                <a:cs typeface="Calibri Light" panose="020F0302020204030204" pitchFamily="34" charset="0"/>
              </a:rPr>
              <a:t>from the Results Logic Diagram were achieved. </a:t>
            </a:r>
          </a:p>
          <a:p>
            <a:pPr algn="just">
              <a:lnSpc>
                <a:spcPct val="107000"/>
              </a:lnSpc>
              <a:spcBef>
                <a:spcPts val="700"/>
              </a:spcBef>
              <a:spcAft>
                <a:spcPts val="700"/>
              </a:spcAft>
            </a:pPr>
            <a:r>
              <a:rPr lang="en-AU" sz="1600" dirty="0">
                <a:latin typeface="Avenir Next LT Pro" panose="020B0504020202020204" pitchFamily="34" charset="0"/>
                <a:ea typeface="Calibri" panose="020F0502020204030204" pitchFamily="34" charset="0"/>
                <a:cs typeface="Calibri Light" panose="020F0302020204030204" pitchFamily="34" charset="0"/>
              </a:rPr>
              <a:t>Evaluation activities included:</a:t>
            </a:r>
          </a:p>
          <a:p>
            <a:pPr marL="285750" indent="-285750" algn="just">
              <a:lnSpc>
                <a:spcPct val="107000"/>
              </a:lnSpc>
              <a:spcBef>
                <a:spcPts val="700"/>
              </a:spcBef>
              <a:spcAft>
                <a:spcPts val="700"/>
              </a:spcAft>
              <a:buFont typeface="Arial" panose="020B0604020202020204" pitchFamily="34" charset="0"/>
              <a:buChar char="•"/>
            </a:pPr>
            <a:r>
              <a:rPr lang="en-AU" sz="1600" dirty="0">
                <a:effectLst/>
                <a:latin typeface="Avenir Next LT Pro" panose="020B0504020202020204" pitchFamily="34" charset="0"/>
                <a:ea typeface="Calibri" panose="020F0502020204030204" pitchFamily="34" charset="0"/>
                <a:cs typeface="Calibri Light" panose="020F0302020204030204" pitchFamily="34" charset="0"/>
              </a:rPr>
              <a:t>review of project documentation</a:t>
            </a:r>
          </a:p>
          <a:p>
            <a:pPr marL="285750" indent="-285750" algn="just">
              <a:lnSpc>
                <a:spcPct val="107000"/>
              </a:lnSpc>
              <a:spcBef>
                <a:spcPts val="700"/>
              </a:spcBef>
              <a:spcAft>
                <a:spcPts val="700"/>
              </a:spcAft>
              <a:buFont typeface="Arial" panose="020B0604020202020204" pitchFamily="34" charset="0"/>
              <a:buChar char="•"/>
            </a:pPr>
            <a:r>
              <a:rPr lang="en-AU" sz="1600" dirty="0">
                <a:effectLst/>
                <a:latin typeface="Avenir Next LT Pro" panose="020B0504020202020204" pitchFamily="34" charset="0"/>
                <a:ea typeface="Calibri" panose="020F0502020204030204" pitchFamily="34" charset="0"/>
                <a:cs typeface="Calibri Light" panose="020F0302020204030204" pitchFamily="34" charset="0"/>
              </a:rPr>
              <a:t>analysis of more than 100</a:t>
            </a:r>
            <a:r>
              <a:rPr lang="en-AU" sz="1600" b="1" dirty="0">
                <a:effectLst/>
                <a:latin typeface="Avenir Next LT Pro" panose="020B0504020202020204" pitchFamily="34" charset="0"/>
                <a:ea typeface="Calibri" panose="020F0502020204030204" pitchFamily="34" charset="0"/>
                <a:cs typeface="Calibri Light" panose="020F0302020204030204" pitchFamily="34" charset="0"/>
              </a:rPr>
              <a:t> </a:t>
            </a:r>
            <a:r>
              <a:rPr lang="en-AU" sz="1600" dirty="0">
                <a:effectLst/>
                <a:latin typeface="Avenir Next LT Pro" panose="020B0504020202020204" pitchFamily="34" charset="0"/>
                <a:ea typeface="Calibri" panose="020F0502020204030204" pitchFamily="34" charset="0"/>
                <a:cs typeface="Calibri Light" panose="020F0302020204030204" pitchFamily="34" charset="0"/>
              </a:rPr>
              <a:t>facilitator session feedback forms</a:t>
            </a:r>
          </a:p>
          <a:p>
            <a:pPr marL="285750" indent="-285750" algn="just">
              <a:lnSpc>
                <a:spcPct val="107000"/>
              </a:lnSpc>
              <a:spcBef>
                <a:spcPts val="700"/>
              </a:spcBef>
              <a:spcAft>
                <a:spcPts val="700"/>
              </a:spcAft>
              <a:buFont typeface="Arial" panose="020B0604020202020204" pitchFamily="34" charset="0"/>
              <a:buChar char="•"/>
            </a:pPr>
            <a:r>
              <a:rPr lang="en-AU" sz="1600" dirty="0">
                <a:latin typeface="Avenir Next LT Pro" panose="020B0504020202020204" pitchFamily="34" charset="0"/>
                <a:ea typeface="DengXian" panose="02010600030101010101" pitchFamily="2" charset="-122"/>
                <a:cs typeface="Arial" panose="020B0604020202020204" pitchFamily="34" charset="0"/>
              </a:rPr>
              <a:t>analysis of feedback survey forms completed by 65 network participants (17 PWD </a:t>
            </a:r>
            <a:r>
              <a:rPr lang="en-AU" sz="1600">
                <a:latin typeface="Avenir Next LT Pro" panose="020B0504020202020204" pitchFamily="34" charset="0"/>
                <a:ea typeface="DengXian" panose="02010600030101010101" pitchFamily="2" charset="-122"/>
                <a:cs typeface="Arial" panose="020B0604020202020204" pitchFamily="34" charset="0"/>
              </a:rPr>
              <a:t>and 48 </a:t>
            </a:r>
            <a:r>
              <a:rPr lang="en-AU" sz="1600" dirty="0">
                <a:effectLst/>
                <a:latin typeface="Avenir Next LT Pro" panose="020B0504020202020204" pitchFamily="34" charset="0"/>
                <a:ea typeface="Calibri" panose="020F0502020204030204" pitchFamily="34" charset="0"/>
                <a:cs typeface="Calibri" panose="020F0502020204030204" pitchFamily="34" charset="0"/>
              </a:rPr>
              <a:t>family members/carers)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Bef>
                <a:spcPts val="700"/>
              </a:spcBef>
              <a:spcAft>
                <a:spcPts val="700"/>
              </a:spcAft>
              <a:buFont typeface="Arial" panose="020B0604020202020204" pitchFamily="34" charset="0"/>
              <a:buChar char="•"/>
            </a:pPr>
            <a:r>
              <a:rPr lang="en-AU" sz="1600" dirty="0">
                <a:effectLst/>
                <a:latin typeface="Avenir Next LT Pro" panose="020B0504020202020204" pitchFamily="34" charset="0"/>
                <a:ea typeface="Calibri" panose="020F0502020204030204" pitchFamily="34" charset="0"/>
                <a:cs typeface="Arial" panose="020B0604020202020204" pitchFamily="34" charset="0"/>
              </a:rPr>
              <a:t>group interviews with network members, </a:t>
            </a:r>
            <a:r>
              <a:rPr lang="en-AU" sz="1600" dirty="0">
                <a:latin typeface="Avenir Next LT Pro" panose="020B0504020202020204" pitchFamily="34" charset="0"/>
                <a:ea typeface="Calibri" panose="020F0502020204030204" pitchFamily="34" charset="0"/>
                <a:cs typeface="Arial" panose="020B0604020202020204" pitchFamily="34" charset="0"/>
              </a:rPr>
              <a:t>including people with disability, family members/carers, and facilitators </a:t>
            </a:r>
          </a:p>
          <a:p>
            <a:pPr marL="285750" indent="-285750" algn="just">
              <a:lnSpc>
                <a:spcPct val="107000"/>
              </a:lnSpc>
              <a:spcBef>
                <a:spcPts val="700"/>
              </a:spcBef>
              <a:spcAft>
                <a:spcPts val="700"/>
              </a:spcAft>
              <a:buFont typeface="Arial" panose="020B0604020202020204" pitchFamily="34" charset="0"/>
              <a:buChar char="•"/>
            </a:pPr>
            <a:r>
              <a:rPr lang="en-AU" sz="1600" dirty="0">
                <a:effectLst/>
                <a:latin typeface="Avenir Next LT Pro" panose="020B0504020202020204" pitchFamily="34" charset="0"/>
                <a:ea typeface="Calibri" panose="020F0502020204030204" pitchFamily="34" charset="0"/>
                <a:cs typeface="Arial" panose="020B0604020202020204" pitchFamily="34" charset="0"/>
              </a:rPr>
              <a:t>1-on-1 interviews with network members, facilitators and stakeholders</a:t>
            </a:r>
          </a:p>
          <a:p>
            <a:pPr marL="285750" indent="-285750" algn="just">
              <a:lnSpc>
                <a:spcPct val="107000"/>
              </a:lnSpc>
              <a:spcBef>
                <a:spcPts val="700"/>
              </a:spcBef>
              <a:spcAft>
                <a:spcPts val="700"/>
              </a:spcAft>
              <a:buFont typeface="Arial" panose="020B0604020202020204" pitchFamily="34" charset="0"/>
              <a:buChar char="•"/>
            </a:pPr>
            <a:r>
              <a:rPr lang="en-AU" sz="1600" dirty="0">
                <a:effectLst/>
                <a:latin typeface="Avenir Next LT Pro" panose="020B0504020202020204" pitchFamily="34" charset="0"/>
                <a:ea typeface="Calibri" panose="020F0502020204030204" pitchFamily="34" charset="0"/>
                <a:cs typeface="Calibri Light" panose="020F0302020204030204" pitchFamily="34" charset="0"/>
              </a:rPr>
              <a:t>c</a:t>
            </a:r>
            <a:r>
              <a:rPr lang="en-AU" sz="1600" dirty="0">
                <a:effectLst/>
                <a:latin typeface="Avenir Next LT Pro" panose="020B0504020202020204" pitchFamily="34" charset="0"/>
                <a:ea typeface="Calibri" panose="020F0502020204030204" pitchFamily="34" charset="0"/>
                <a:cs typeface="Arial" panose="020B0604020202020204" pitchFamily="34" charset="0"/>
              </a:rPr>
              <a:t>onsultation with the project Reference Group.</a:t>
            </a:r>
          </a:p>
        </p:txBody>
      </p:sp>
    </p:spTree>
    <p:extLst>
      <p:ext uri="{BB962C8B-B14F-4D97-AF65-F5344CB8AC3E}">
        <p14:creationId xmlns:p14="http://schemas.microsoft.com/office/powerpoint/2010/main" val="11556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3B2519-2722-5698-1CFC-0ADF2EE4D39A}"/>
              </a:ext>
            </a:extLst>
          </p:cNvPr>
          <p:cNvPicPr>
            <a:picLocks noChangeAspect="1"/>
          </p:cNvPicPr>
          <p:nvPr/>
        </p:nvPicPr>
        <p:blipFill rotWithShape="1">
          <a:blip>
            <a:extLst>
              <a:ext uri="{28A0092B-C50C-407E-A947-70E740481C1C}">
                <a14:useLocalDpi xmlns:a14="http://schemas.microsoft.com/office/drawing/2010/main" val="0"/>
              </a:ext>
            </a:extLst>
          </a:blip>
          <a:srcRect t="1282" b="1154"/>
          <a:stretch/>
        </p:blipFill>
        <p:spPr>
          <a:xfrm>
            <a:off x="0" y="0"/>
            <a:ext cx="12192000" cy="6858000"/>
          </a:xfrm>
          <a:prstGeom prst="rect">
            <a:avLst/>
          </a:prstGeom>
        </p:spPr>
      </p:pic>
      <p:sp>
        <p:nvSpPr>
          <p:cNvPr id="7" name="TextBox 6">
            <a:extLst>
              <a:ext uri="{FF2B5EF4-FFF2-40B4-BE49-F238E27FC236}">
                <a16:creationId xmlns:a16="http://schemas.microsoft.com/office/drawing/2014/main" id="{41D51F63-5800-0487-B8DC-73F81B1FFCC5}"/>
              </a:ext>
            </a:extLst>
          </p:cNvPr>
          <p:cNvSpPr txBox="1"/>
          <p:nvPr/>
        </p:nvSpPr>
        <p:spPr>
          <a:xfrm>
            <a:off x="1" y="307177"/>
            <a:ext cx="1274820" cy="369332"/>
          </a:xfrm>
          <a:prstGeom prst="rect">
            <a:avLst/>
          </a:prstGeom>
          <a:solidFill>
            <a:srgbClr val="00B0F0"/>
          </a:solidFill>
        </p:spPr>
        <p:txBody>
          <a:bodyPr wrap="square" rtlCol="0">
            <a:spAutoFit/>
          </a:bodyPr>
          <a:lstStyle/>
          <a:p>
            <a:r>
              <a:rPr lang="en-AU" b="1" dirty="0">
                <a:solidFill>
                  <a:schemeClr val="bg1"/>
                </a:solidFill>
              </a:rPr>
              <a:t>Challenges:</a:t>
            </a:r>
          </a:p>
        </p:txBody>
      </p:sp>
      <p:sp>
        <p:nvSpPr>
          <p:cNvPr id="8" name="TextBox 7">
            <a:extLst>
              <a:ext uri="{FF2B5EF4-FFF2-40B4-BE49-F238E27FC236}">
                <a16:creationId xmlns:a16="http://schemas.microsoft.com/office/drawing/2014/main" id="{BBC85A04-91BF-CBC8-03A1-AE114E8A1A10}"/>
              </a:ext>
            </a:extLst>
          </p:cNvPr>
          <p:cNvSpPr txBox="1"/>
          <p:nvPr/>
        </p:nvSpPr>
        <p:spPr>
          <a:xfrm>
            <a:off x="359308" y="890243"/>
            <a:ext cx="11227542" cy="4307077"/>
          </a:xfrm>
          <a:prstGeom prst="rect">
            <a:avLst/>
          </a:prstGeom>
          <a:noFill/>
        </p:spPr>
        <p:txBody>
          <a:bodyPr wrap="square">
            <a:spAutoFit/>
          </a:bodyPr>
          <a:lstStyle/>
          <a:p>
            <a:pPr algn="just">
              <a:lnSpc>
                <a:spcPct val="107000"/>
              </a:lnSpc>
              <a:spcBef>
                <a:spcPts val="700"/>
              </a:spcBef>
              <a:spcAft>
                <a:spcPts val="700"/>
              </a:spcAft>
            </a:pPr>
            <a:r>
              <a:rPr lang="en-AU" sz="1600" dirty="0">
                <a:effectLst/>
                <a:latin typeface="Avenir Next LT Pro" panose="020B0504020202020204" pitchFamily="34" charset="0"/>
                <a:ea typeface="Calibri" panose="020F0502020204030204" pitchFamily="34" charset="0"/>
                <a:cs typeface="Arial" panose="020B0604020202020204" pitchFamily="34" charset="0"/>
              </a:rPr>
              <a:t>The advent of COVID-19, and associated lockdowns, caused significant disruption to the wider community services sector during 2020 and 2021, with many providers ceasing or significantly limiting support to society’s most vulnerable during the crisis. The previously unquestioned reliance on face-to-face models of service delivery was brought into the spotlight, with services needing to rapidly reimagine and reconfigure new models of care. </a:t>
            </a:r>
          </a:p>
          <a:p>
            <a:pPr algn="just">
              <a:lnSpc>
                <a:spcPct val="107000"/>
              </a:lnSpc>
              <a:spcBef>
                <a:spcPts val="700"/>
              </a:spcBef>
              <a:spcAft>
                <a:spcPts val="700"/>
              </a:spcAft>
            </a:pPr>
            <a:r>
              <a:rPr lang="en-AU" sz="1600" kern="1200" dirty="0">
                <a:solidFill>
                  <a:srgbClr val="0D0D0D"/>
                </a:solidFill>
                <a:effectLst/>
                <a:latin typeface="Avenir Next LT Pro" panose="020B0504020202020204" pitchFamily="34" charset="0"/>
                <a:ea typeface="Calibri" panose="020F0502020204030204" pitchFamily="34" charset="0"/>
                <a:cs typeface="Arial" panose="020B0604020202020204" pitchFamily="34" charset="0"/>
              </a:rPr>
              <a:t>While face to face meetings paused for Multicultural Peer Networks during lockdown, most switched to online meetings. This change was challenging for a number of community members who did not have experience with online technology, and had restricted physical access to family members who could assist in setting up technologies.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700"/>
              </a:spcBef>
              <a:spcAft>
                <a:spcPts val="700"/>
              </a:spcAft>
            </a:pPr>
            <a:r>
              <a:rPr lang="en-AU" sz="1600" kern="1200" dirty="0">
                <a:solidFill>
                  <a:srgbClr val="0D0D0D"/>
                </a:solidFill>
                <a:effectLst/>
                <a:latin typeface="Avenir Next LT Pro" panose="020B0504020202020204" pitchFamily="34" charset="0"/>
                <a:ea typeface="Calibri" panose="020F0502020204030204" pitchFamily="34" charset="0"/>
                <a:cs typeface="Arial" panose="020B0604020202020204" pitchFamily="34" charset="0"/>
              </a:rPr>
              <a:t>Some participants originally resistant to remote technology were later able to join online networks and gain skills and confidence in remote technology. Their increased capacity will improve their access to online services and support in the future. While some members did not sustain their participation into the remote environment, for many others it provided benefits such as saved travel time and opportunities to balance participation </a:t>
            </a:r>
            <a:r>
              <a:rPr lang="en-AU" sz="1600" dirty="0">
                <a:solidFill>
                  <a:srgbClr val="0D0D0D"/>
                </a:solidFill>
                <a:latin typeface="Avenir Next LT Pro" panose="020B0504020202020204" pitchFamily="34" charset="0"/>
                <a:ea typeface="Calibri" panose="020F0502020204030204" pitchFamily="34" charset="0"/>
                <a:cs typeface="Arial" panose="020B0604020202020204" pitchFamily="34" charset="0"/>
              </a:rPr>
              <a:t>with </a:t>
            </a:r>
            <a:r>
              <a:rPr lang="en-AU" sz="1600" kern="1200" dirty="0">
                <a:solidFill>
                  <a:srgbClr val="0D0D0D"/>
                </a:solidFill>
                <a:effectLst/>
                <a:latin typeface="Avenir Next LT Pro" panose="020B0504020202020204" pitchFamily="34" charset="0"/>
                <a:ea typeface="Calibri" panose="020F0502020204030204" pitchFamily="34" charset="0"/>
                <a:cs typeface="Arial" panose="020B0604020202020204" pitchFamily="34" charset="0"/>
              </a:rPr>
              <a:t>caring and other responsibilities. </a:t>
            </a:r>
          </a:p>
          <a:p>
            <a:pPr algn="just">
              <a:lnSpc>
                <a:spcPct val="107000"/>
              </a:lnSpc>
              <a:spcBef>
                <a:spcPts val="700"/>
              </a:spcBef>
              <a:spcAft>
                <a:spcPts val="700"/>
              </a:spcAft>
            </a:pPr>
            <a:r>
              <a:rPr lang="en-AU" sz="1600" kern="1200" dirty="0">
                <a:solidFill>
                  <a:srgbClr val="0D0D0D"/>
                </a:solidFill>
                <a:effectLst/>
                <a:latin typeface="Avenir Next LT Pro" panose="020B0504020202020204" pitchFamily="34" charset="0"/>
                <a:ea typeface="Calibri" panose="020F0502020204030204" pitchFamily="34" charset="0"/>
                <a:cs typeface="Arial" panose="020B0604020202020204" pitchFamily="34" charset="0"/>
              </a:rPr>
              <a:t>The new mode of service delivery also provided opportunities for community members to participate who, due to their disability, would not normally be able or willing to meet face to face.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357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CC5523-824A-247E-D1F6-A1F05F85C0AA}"/>
              </a:ext>
            </a:extLst>
          </p:cNvPr>
          <p:cNvPicPr>
            <a:picLocks noChangeAspect="1"/>
          </p:cNvPicPr>
          <p:nvPr/>
        </p:nvPicPr>
        <p:blipFill rotWithShape="1">
          <a:blip>
            <a:extLst>
              <a:ext uri="{28A0092B-C50C-407E-A947-70E740481C1C}">
                <a14:useLocalDpi xmlns:a14="http://schemas.microsoft.com/office/drawing/2010/main" val="0"/>
              </a:ext>
            </a:extLst>
          </a:blip>
          <a:srcRect b="1538"/>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DD4EBE0E-B407-7404-F993-2D5709E18FB0}"/>
              </a:ext>
            </a:extLst>
          </p:cNvPr>
          <p:cNvSpPr/>
          <p:nvPr/>
        </p:nvSpPr>
        <p:spPr>
          <a:xfrm>
            <a:off x="2143285" y="1813211"/>
            <a:ext cx="4271556" cy="4527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7BACF19A-13E0-9137-2924-BFB76495C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897" y="5561309"/>
            <a:ext cx="1421715" cy="9478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0B86F106-14EB-7B38-782C-AF67CF4E1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52" y="5548467"/>
            <a:ext cx="1436781" cy="9578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414C0ED4-B59D-27EC-B2D3-2329F6E15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384" y="5535625"/>
            <a:ext cx="1430960" cy="9539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C7864964-3825-F129-7063-A444D21D45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5231" y="5535625"/>
            <a:ext cx="1424703"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08A964C4-D764-AF42-A62C-2ED348324B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1276" y="5548467"/>
            <a:ext cx="1421221"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48B39041-081A-C572-41FC-B8884B0493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6411" y="5535625"/>
            <a:ext cx="1424702"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EE881B9E-64A6-0ECE-5B8E-519180C57F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80821" y="5535625"/>
            <a:ext cx="1424703"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a:extLst>
              <a:ext uri="{FF2B5EF4-FFF2-40B4-BE49-F238E27FC236}">
                <a16:creationId xmlns:a16="http://schemas.microsoft.com/office/drawing/2014/main" id="{E25A2FD3-C09C-4469-604D-10B27276ED0B}"/>
              </a:ext>
            </a:extLst>
          </p:cNvPr>
          <p:cNvSpPr txBox="1"/>
          <p:nvPr/>
        </p:nvSpPr>
        <p:spPr>
          <a:xfrm>
            <a:off x="638290" y="1701849"/>
            <a:ext cx="10915419" cy="3336554"/>
          </a:xfrm>
          <a:prstGeom prst="rect">
            <a:avLst/>
          </a:prstGeom>
          <a:noFill/>
        </p:spPr>
        <p:txBody>
          <a:bodyPr wrap="square" rtlCol="0">
            <a:spAutoFit/>
          </a:bodyPr>
          <a:lstStyle/>
          <a:p>
            <a:pPr algn="just">
              <a:lnSpc>
                <a:spcPct val="107000"/>
              </a:lnSpc>
              <a:spcAft>
                <a:spcPts val="700"/>
              </a:spcAft>
            </a:pPr>
            <a:r>
              <a:rPr lang="en-AU" sz="1600" dirty="0">
                <a:effectLst/>
                <a:latin typeface="Avenir Next LT Pro" panose="020B0504020202020204" pitchFamily="34" charset="0"/>
                <a:ea typeface="Calibri" panose="020F0502020204030204" pitchFamily="34" charset="0"/>
                <a:cs typeface="Arial" panose="020B0604020202020204" pitchFamily="34" charset="0"/>
              </a:rPr>
              <a:t>The program successfully recruited, trained and supported 71 emerging leaders to become peer facilitators for the program, with presentations taking place in 14 different community languages: </a:t>
            </a:r>
            <a:r>
              <a:rPr lang="en-AU" sz="1600" kern="1200" dirty="0">
                <a:solidFill>
                  <a:srgbClr val="0D0D0D"/>
                </a:solidFill>
                <a:effectLst/>
                <a:latin typeface="Avenir Next LT Pro" panose="020B0504020202020204" pitchFamily="34" charset="0"/>
                <a:ea typeface="Calibri" panose="020F0502020204030204" pitchFamily="34" charset="0"/>
              </a:rPr>
              <a:t>Mandarin, Cantonese, Arabic, Persian, Vietnamese, Hindi, Dari, Nepalese, Thai, Bengali, Karen, Chin Haka, </a:t>
            </a:r>
            <a:r>
              <a:rPr lang="en-AU" sz="1600" kern="1200" dirty="0" err="1">
                <a:solidFill>
                  <a:srgbClr val="0D0D0D"/>
                </a:solidFill>
                <a:effectLst/>
                <a:latin typeface="Avenir Next LT Pro" panose="020B0504020202020204" pitchFamily="34" charset="0"/>
                <a:ea typeface="Calibri" panose="020F0502020204030204" pitchFamily="34" charset="0"/>
              </a:rPr>
              <a:t>Zomi</a:t>
            </a:r>
            <a:r>
              <a:rPr lang="en-AU" sz="1600" kern="1200" dirty="0">
                <a:solidFill>
                  <a:srgbClr val="0D0D0D"/>
                </a:solidFill>
                <a:effectLst/>
                <a:latin typeface="Avenir Next LT Pro" panose="020B0504020202020204" pitchFamily="34" charset="0"/>
                <a:ea typeface="Calibri" panose="020F0502020204030204" pitchFamily="34" charset="0"/>
              </a:rPr>
              <a:t> and English.</a:t>
            </a:r>
            <a:endParaRPr lang="en-AU" sz="1600" dirty="0">
              <a:effectLst/>
              <a:latin typeface="Avenir Next LT Pro" panose="020B0504020202020204" pitchFamily="34" charset="0"/>
              <a:ea typeface="Calibri" panose="020F0502020204030204" pitchFamily="34" charset="0"/>
              <a:cs typeface="Arial" panose="020B0604020202020204" pitchFamily="34" charset="0"/>
            </a:endParaRPr>
          </a:p>
          <a:p>
            <a:pPr algn="just">
              <a:lnSpc>
                <a:spcPct val="107000"/>
              </a:lnSpc>
              <a:spcAft>
                <a:spcPts val="700"/>
              </a:spcAft>
            </a:pPr>
            <a:r>
              <a:rPr lang="en-AU" sz="1600" dirty="0">
                <a:effectLst/>
                <a:latin typeface="Avenir Next LT Pro" panose="020B0504020202020204" pitchFamily="34" charset="0"/>
                <a:ea typeface="Calibri" panose="020F0502020204030204" pitchFamily="34" charset="0"/>
                <a:cs typeface="Arial" panose="020B0604020202020204" pitchFamily="34" charset="0"/>
              </a:rPr>
              <a:t>Facilitators reported satisfaction with the training and support they received, and a range of personal benefits including the opportunity to give back to their local community. </a:t>
            </a:r>
            <a:r>
              <a:rPr lang="en-AU" sz="1600" kern="1200" dirty="0">
                <a:solidFill>
                  <a:srgbClr val="0D0D0D"/>
                </a:solidFill>
                <a:effectLst/>
                <a:latin typeface="Avenir Next LT Pro" panose="020B0504020202020204" pitchFamily="34" charset="0"/>
                <a:ea typeface="Calibri" panose="020F0502020204030204" pitchFamily="34" charset="0"/>
                <a:cs typeface="Arial" panose="020B0604020202020204" pitchFamily="34" charset="0"/>
              </a:rPr>
              <a:t>It is expected that these improvements will not only bring benefits and improved capacity to participants but also result in benefits to the wider community of people with disabilities.</a:t>
            </a:r>
          </a:p>
          <a:p>
            <a:pPr algn="just">
              <a:lnSpc>
                <a:spcPct val="107000"/>
              </a:lnSpc>
              <a:spcBef>
                <a:spcPts val="700"/>
              </a:spcBef>
              <a:spcAft>
                <a:spcPts val="700"/>
              </a:spcAft>
            </a:pPr>
            <a:r>
              <a:rPr lang="en-AU" sz="1600" kern="1200" dirty="0">
                <a:solidFill>
                  <a:srgbClr val="0D0D0D"/>
                </a:solidFill>
                <a:effectLst/>
                <a:latin typeface="Avenir Next LT Pro" panose="020B0504020202020204" pitchFamily="34" charset="0"/>
                <a:ea typeface="Calibri" panose="020F0502020204030204" pitchFamily="34" charset="0"/>
                <a:cs typeface="Arial" panose="020B0604020202020204" pitchFamily="34" charset="0"/>
              </a:rPr>
              <a:t>Approximately one third of facilitators employed in the program have a disability and</a:t>
            </a:r>
            <a:r>
              <a:rPr lang="en-AU" sz="1600" dirty="0">
                <a:effectLst/>
                <a:latin typeface="Avenir Next LT Pro" panose="020B0504020202020204" pitchFamily="34" charset="0"/>
                <a:ea typeface="Calibri" panose="020F0502020204030204" pitchFamily="34" charset="0"/>
                <a:cs typeface="Arial" panose="020B0604020202020204" pitchFamily="34" charset="0"/>
              </a:rPr>
              <a:t> examples were relayed to the evaluator about participants successfully stepping into facilitation roles. The use of peer facilitators is considered appropriate for ensuring accessibility, reach, and cultural appropriateness of topic content and delivery. </a:t>
            </a:r>
            <a:endParaRPr lang="en-AU" sz="1600" dirty="0">
              <a:effectLst/>
              <a:latin typeface="Avenir Next LT Pro" panose="020B0504020202020204" pitchFamily="34" charset="0"/>
              <a:ea typeface="Calibri" panose="020F0502020204030204" pitchFamily="34" charset="0"/>
              <a:cs typeface="Times New Roman" panose="02020603050405020304" pitchFamily="18" charset="0"/>
            </a:endParaRPr>
          </a:p>
          <a:p>
            <a:pPr algn="just"/>
            <a:endParaRPr lang="en-AU" sz="12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BA84C24-F16E-917A-8EE4-E65E4FE1050F}"/>
              </a:ext>
            </a:extLst>
          </p:cNvPr>
          <p:cNvSpPr txBox="1"/>
          <p:nvPr/>
        </p:nvSpPr>
        <p:spPr>
          <a:xfrm>
            <a:off x="0" y="1048041"/>
            <a:ext cx="7075232" cy="369332"/>
          </a:xfrm>
          <a:prstGeom prst="rect">
            <a:avLst/>
          </a:prstGeom>
          <a:solidFill>
            <a:srgbClr val="00B0F0"/>
          </a:solidFill>
        </p:spPr>
        <p:txBody>
          <a:bodyPr wrap="square" rtlCol="0">
            <a:spAutoFit/>
          </a:bodyPr>
          <a:lstStyle/>
          <a:p>
            <a:r>
              <a:rPr lang="en-AU"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Deliverable 1: </a:t>
            </a:r>
            <a:r>
              <a:rPr lang="en-AU" sz="1800"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rPr>
              <a:t>Recruit and train community members as peer facilitators</a:t>
            </a:r>
          </a:p>
        </p:txBody>
      </p:sp>
      <p:sp>
        <p:nvSpPr>
          <p:cNvPr id="15" name="TextBox 14">
            <a:extLst>
              <a:ext uri="{FF2B5EF4-FFF2-40B4-BE49-F238E27FC236}">
                <a16:creationId xmlns:a16="http://schemas.microsoft.com/office/drawing/2014/main" id="{5F663623-2FEA-AEDB-233B-E61D705E13CF}"/>
              </a:ext>
            </a:extLst>
          </p:cNvPr>
          <p:cNvSpPr txBox="1"/>
          <p:nvPr/>
        </p:nvSpPr>
        <p:spPr>
          <a:xfrm>
            <a:off x="0" y="284476"/>
            <a:ext cx="2836642" cy="369332"/>
          </a:xfrm>
          <a:prstGeom prst="rect">
            <a:avLst/>
          </a:prstGeom>
          <a:solidFill>
            <a:schemeClr val="tx1">
              <a:lumMod val="95000"/>
              <a:lumOff val="5000"/>
            </a:schemeClr>
          </a:solidFill>
        </p:spPr>
        <p:txBody>
          <a:bodyPr wrap="square" rtlCol="0">
            <a:spAutoFit/>
          </a:bodyPr>
          <a:lstStyle/>
          <a:p>
            <a:r>
              <a:rPr lang="en-AU" b="1" dirty="0">
                <a:solidFill>
                  <a:schemeClr val="bg1"/>
                </a:solidFill>
              </a:rPr>
              <a:t>Process Evaluation findings</a:t>
            </a:r>
          </a:p>
        </p:txBody>
      </p:sp>
    </p:spTree>
    <p:extLst>
      <p:ext uri="{BB962C8B-B14F-4D97-AF65-F5344CB8AC3E}">
        <p14:creationId xmlns:p14="http://schemas.microsoft.com/office/powerpoint/2010/main" val="276614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60B78E-3F16-005C-AF39-7FB78FC3DD5A}"/>
              </a:ext>
            </a:extLst>
          </p:cNvPr>
          <p:cNvPicPr>
            <a:picLocks noChangeAspect="1"/>
          </p:cNvPicPr>
          <p:nvPr/>
        </p:nvPicPr>
        <p:blipFill rotWithShape="1">
          <a:blip>
            <a:extLst>
              <a:ext uri="{28A0092B-C50C-407E-A947-70E740481C1C}">
                <a14:useLocalDpi xmlns:a14="http://schemas.microsoft.com/office/drawing/2010/main" val="0"/>
              </a:ext>
            </a:extLst>
          </a:blip>
          <a:srcRect b="1795"/>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5B1A29DA-6498-7389-CA58-F85FC309784E}"/>
              </a:ext>
            </a:extLst>
          </p:cNvPr>
          <p:cNvSpPr/>
          <p:nvPr/>
        </p:nvSpPr>
        <p:spPr>
          <a:xfrm>
            <a:off x="2143285" y="1813211"/>
            <a:ext cx="4271556" cy="4527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9BA3971A-000B-8999-093A-436F20829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897" y="5561309"/>
            <a:ext cx="1421715" cy="9478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72709713-E746-ED56-A13A-8853AFC50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52" y="5548467"/>
            <a:ext cx="1436781" cy="9578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B46C46A3-E68D-2D19-7F63-E4E43DA89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384" y="5535625"/>
            <a:ext cx="1430960" cy="9539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6250236A-0D20-013D-EC39-9BA77E6C5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5231" y="5535625"/>
            <a:ext cx="1424703"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3DE96C30-136C-526E-0E36-5449BB6660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1276" y="5548467"/>
            <a:ext cx="1421221"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F1DBF70E-7BBB-91ED-9B25-6457F42297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6411" y="5535625"/>
            <a:ext cx="1424702"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C0A5F73A-F4EF-CFF2-31AB-6D0442603D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80821" y="5535625"/>
            <a:ext cx="1424703" cy="94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a:extLst>
              <a:ext uri="{FF2B5EF4-FFF2-40B4-BE49-F238E27FC236}">
                <a16:creationId xmlns:a16="http://schemas.microsoft.com/office/drawing/2014/main" id="{6D521FEE-2929-A03A-6E74-961C2957DB95}"/>
              </a:ext>
            </a:extLst>
          </p:cNvPr>
          <p:cNvSpPr txBox="1"/>
          <p:nvPr/>
        </p:nvSpPr>
        <p:spPr>
          <a:xfrm>
            <a:off x="638290" y="1701849"/>
            <a:ext cx="10915419" cy="2480359"/>
          </a:xfrm>
          <a:prstGeom prst="rect">
            <a:avLst/>
          </a:prstGeom>
          <a:noFill/>
        </p:spPr>
        <p:txBody>
          <a:bodyPr wrap="square" rtlCol="0">
            <a:spAutoFit/>
          </a:bodyPr>
          <a:lstStyle/>
          <a:p>
            <a:pPr algn="just">
              <a:lnSpc>
                <a:spcPct val="107000"/>
              </a:lnSpc>
              <a:spcAft>
                <a:spcPts val="700"/>
              </a:spcAft>
            </a:pPr>
            <a:r>
              <a:rPr lang="en-AU" sz="1600" dirty="0">
                <a:effectLst/>
                <a:latin typeface="Avenir Next LT Pro" panose="020B0504020202020204" pitchFamily="34" charset="0"/>
                <a:ea typeface="Calibri" panose="020F0502020204030204" pitchFamily="34" charset="0"/>
                <a:cs typeface="Arial" panose="020B0604020202020204" pitchFamily="34" charset="0"/>
              </a:rPr>
              <a:t>The program successfully delivered a large number of education sessions relevant to the needs of people with a disability from culturally and linguistically diverse backgrounds. </a:t>
            </a:r>
          </a:p>
          <a:p>
            <a:pPr algn="just">
              <a:lnSpc>
                <a:spcPct val="107000"/>
              </a:lnSpc>
              <a:spcAft>
                <a:spcPts val="700"/>
              </a:spcAft>
            </a:pPr>
            <a:r>
              <a:rPr lang="en-AU" sz="1600" dirty="0">
                <a:effectLst/>
                <a:latin typeface="Avenir Next LT Pro" panose="020B0504020202020204" pitchFamily="34" charset="0"/>
                <a:ea typeface="Calibri" panose="020F0502020204030204" pitchFamily="34" charset="0"/>
                <a:cs typeface="Arial" panose="020B0604020202020204" pitchFamily="34" charset="0"/>
              </a:rPr>
              <a:t>Although there were changes in delivery mode from face to face to remote technology, which resulted in changes in network membership and reach, overall members appear to have adapted to the online environment and find participation beneficial and relevant.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700"/>
              </a:spcBef>
              <a:spcAft>
                <a:spcPts val="700"/>
              </a:spcAft>
            </a:pPr>
            <a:r>
              <a:rPr lang="en-AU" sz="1600" dirty="0">
                <a:effectLst/>
                <a:latin typeface="Avenir Next LT Pro" panose="020B0504020202020204" pitchFamily="34" charset="0"/>
                <a:ea typeface="Calibri" panose="020F0502020204030204" pitchFamily="34" charset="0"/>
                <a:cs typeface="Arial" panose="020B0604020202020204" pitchFamily="34" charset="0"/>
              </a:rPr>
              <a:t>The number of network sessions for each network was greater than originally planned, to enable the provision of  additional support and information to participants.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AU" sz="12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8FBD331-BD3C-73F0-8EB6-323DBC267560}"/>
              </a:ext>
            </a:extLst>
          </p:cNvPr>
          <p:cNvSpPr txBox="1"/>
          <p:nvPr/>
        </p:nvSpPr>
        <p:spPr>
          <a:xfrm>
            <a:off x="0" y="1048041"/>
            <a:ext cx="7075232" cy="369332"/>
          </a:xfrm>
          <a:prstGeom prst="rect">
            <a:avLst/>
          </a:prstGeom>
          <a:solidFill>
            <a:srgbClr val="00B0F0"/>
          </a:solidFill>
        </p:spPr>
        <p:txBody>
          <a:bodyPr wrap="square" rtlCol="0">
            <a:spAutoFit/>
          </a:bodyPr>
          <a:lstStyle/>
          <a:p>
            <a:r>
              <a:rPr lang="en-AU"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Deliverable 2: </a:t>
            </a:r>
            <a:r>
              <a:rPr lang="en-AU" b="1" dirty="0">
                <a:solidFill>
                  <a:schemeClr val="accent4">
                    <a:lumMod val="40000"/>
                    <a:lumOff val="60000"/>
                  </a:schemeClr>
                </a:solidFill>
                <a:latin typeface="Calibri" panose="020F0502020204030204" pitchFamily="34" charset="0"/>
                <a:ea typeface="Calibri" panose="020F0502020204030204" pitchFamily="34" charset="0"/>
                <a:cs typeface="Calibri" panose="020F0502020204030204" pitchFamily="34" charset="0"/>
              </a:rPr>
              <a:t>Deliver a series of culturally based peer networks sessions</a:t>
            </a:r>
            <a:endParaRPr lang="en-AU" sz="1800" b="1" dirty="0">
              <a:solidFill>
                <a:schemeClr val="accent4">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FCBB4C47-9859-A739-700E-F505FC9B323F}"/>
              </a:ext>
            </a:extLst>
          </p:cNvPr>
          <p:cNvSpPr txBox="1"/>
          <p:nvPr/>
        </p:nvSpPr>
        <p:spPr>
          <a:xfrm>
            <a:off x="0" y="284476"/>
            <a:ext cx="2836642" cy="369332"/>
          </a:xfrm>
          <a:prstGeom prst="rect">
            <a:avLst/>
          </a:prstGeom>
          <a:solidFill>
            <a:schemeClr val="tx1">
              <a:lumMod val="95000"/>
              <a:lumOff val="5000"/>
            </a:schemeClr>
          </a:solidFill>
        </p:spPr>
        <p:txBody>
          <a:bodyPr wrap="square" rtlCol="0">
            <a:spAutoFit/>
          </a:bodyPr>
          <a:lstStyle/>
          <a:p>
            <a:r>
              <a:rPr lang="en-AU" b="1" dirty="0">
                <a:solidFill>
                  <a:schemeClr val="bg1"/>
                </a:solidFill>
              </a:rPr>
              <a:t>Process Evaluation findings</a:t>
            </a:r>
          </a:p>
        </p:txBody>
      </p:sp>
    </p:spTree>
    <p:extLst>
      <p:ext uri="{BB962C8B-B14F-4D97-AF65-F5344CB8AC3E}">
        <p14:creationId xmlns:p14="http://schemas.microsoft.com/office/powerpoint/2010/main" val="281992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1778a28-9f50-4fb9-b03b-0a0fdc856c14" ContentTypeId="0x0101007D849AAC705D284CAC29C569DAF4C4C80204" PreviousValue="false"/>
</file>

<file path=customXml/item2.xml><?xml version="1.0" encoding="utf-8"?>
<ct:contentTypeSchema xmlns:ct="http://schemas.microsoft.com/office/2006/metadata/contentType" xmlns:ma="http://schemas.microsoft.com/office/2006/metadata/properties/metaAttributes" ct:_="" ma:_="" ma:contentTypeName="Committee Other Document" ma:contentTypeID="0x0101007D849AAC705D284CAC29C569DAF4C4C8020400E55A7C3845E99843BA8F9ACC4F4107D6" ma:contentTypeVersion="3" ma:contentTypeDescription="Create a new document." ma:contentTypeScope="" ma:versionID="6e5de2fdefad9a308434e0769b966778">
  <xsd:schema xmlns:xsd="http://www.w3.org/2001/XMLSchema" xmlns:xs="http://www.w3.org/2001/XMLSchema" xmlns:p="http://schemas.microsoft.com/office/2006/metadata/properties" xmlns:ns2="aa27ac04-4ef1-4ecc-89ce-3a0f50f0af2b" xmlns:ns3="63e34047-ac42-4036-9033-e057f6ab76f1" xmlns:ns4="9554dec5-fbee-4d57-a17f-db187b6871cb" targetNamespace="http://schemas.microsoft.com/office/2006/metadata/properties" ma:root="true" ma:fieldsID="0da3b3ced9aaa0018347fea0047cdbc7" ns2:_="" ns3:_="" ns4:_="">
    <xsd:import namespace="aa27ac04-4ef1-4ecc-89ce-3a0f50f0af2b"/>
    <xsd:import namespace="63e34047-ac42-4036-9033-e057f6ab76f1"/>
    <xsd:import namespace="9554dec5-fbee-4d57-a17f-db187b6871cb"/>
    <xsd:element name="properties">
      <xsd:complexType>
        <xsd:sequence>
          <xsd:element name="documentManagement">
            <xsd:complexType>
              <xsd:all>
                <xsd:element ref="ns2:Business_x005f_x0020_Identifier" minOccurs="0"/>
                <xsd:element ref="ns2:hb743b56a1bb4a7bbf45967e2ec127ee" minOccurs="0"/>
                <xsd:element ref="ns3:TaxCatchAll" minOccurs="0"/>
                <xsd:element ref="ns3:TaxCatchAllLabel" minOccurs="0"/>
                <xsd:element ref="ns2:c493c87c930244169e6ff1d6c4ab4cf4" minOccurs="0"/>
                <xsd:element ref="ns2:o7d32b35c0a845f4819751d48017ea9b" minOccurs="0"/>
                <xsd:element ref="ns2:Committee_x0020_Start_x0020_Date" minOccurs="0"/>
                <xsd:element ref="ns2:Committee_x0020_End_x0020_Date" minOccurs="0"/>
                <xsd:element ref="ns2:DocumentKey"/>
                <xsd:element ref="ns2:PublishStatus" minOccurs="0"/>
                <xsd:element ref="ns2:m4d6cca7aa3446fd807daefaacf1e9b0" minOccurs="0"/>
                <xsd:element ref="ns2:Committee_x0020_Inquiry_x0020_Start_x0020_Date" minOccurs="0"/>
                <xsd:element ref="ns2:Committee_x0020_Inquiry_x0020_End_x0020_Date" minOccurs="0"/>
                <xsd:element ref="ns4:MemberTaxHTField0" minOccurs="0"/>
                <xsd:element ref="ns2:Transcript_x005f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7ac04-4ef1-4ecc-89ce-3a0f50f0af2b" elementFormDefault="qualified">
    <xsd:import namespace="http://schemas.microsoft.com/office/2006/documentManagement/types"/>
    <xsd:import namespace="http://schemas.microsoft.com/office/infopath/2007/PartnerControls"/>
    <xsd:element name="Business_x005f_x0020_Identifier" ma:index="8" nillable="true" ma:displayName="Business Identifier" ma:indexed="true" ma:internalName="Business_x0020_Identifier" ma:readOnly="false">
      <xsd:simpleType>
        <xsd:restriction base="dms:Text"/>
      </xsd:simpleType>
    </xsd:element>
    <xsd:element name="hb743b56a1bb4a7bbf45967e2ec127ee" ma:index="9" nillable="true" ma:taxonomy="true" ma:internalName="hb743b56a1bb4a7bbf45967e2ec127ee" ma:taxonomyFieldName="House" ma:displayName="House" ma:indexed="true" ma:readOnly="false" ma:fieldId="{1b743b56-a1bb-4a7b-bf45-967e2ec127ee}" ma:sspId="d1778a28-9f50-4fb9-b03b-0a0fdc856c14" ma:termSetId="bf338593-1a97-4423-b962-025304010a2a" ma:anchorId="00000000-0000-0000-0000-000000000000" ma:open="false" ma:isKeyword="false">
      <xsd:complexType>
        <xsd:sequence>
          <xsd:element ref="pc:Terms" minOccurs="0" maxOccurs="1"/>
        </xsd:sequence>
      </xsd:complexType>
    </xsd:element>
    <xsd:element name="c493c87c930244169e6ff1d6c4ab4cf4" ma:index="13" nillable="true" ma:taxonomy="true" ma:internalName="c493c87c930244169e6ff1d6c4ab4cf4" ma:taxonomyFieldName="Committee" ma:displayName="Committee" ma:indexed="true" ma:fieldId="{c493c87c-9302-4416-9e6f-f1d6c4ab4cf4}" ma:sspId="d1778a28-9f50-4fb9-b03b-0a0fdc856c14" ma:termSetId="f7fd4eea-aa45-411a-80ce-81f834bc64a5" ma:anchorId="00000000-0000-0000-0000-000000000000" ma:open="false" ma:isKeyword="false">
      <xsd:complexType>
        <xsd:sequence>
          <xsd:element ref="pc:Terms" minOccurs="0" maxOccurs="1"/>
        </xsd:sequence>
      </xsd:complexType>
    </xsd:element>
    <xsd:element name="o7d32b35c0a845f4819751d48017ea9b" ma:index="15" nillable="true" ma:taxonomy="true" ma:internalName="o7d32b35c0a845f4819751d48017ea9b" ma:taxonomyFieldName="Committee_x0020_Type" ma:displayName="Committee Type" ma:indexed="true" ma:fieldId="{87d32b35-c0a8-45f4-8197-51d48017ea9b}" ma:sspId="d1778a28-9f50-4fb9-b03b-0a0fdc856c14" ma:termSetId="82af6f6e-4144-4e0c-a81e-cd5e4e71af07" ma:anchorId="00000000-0000-0000-0000-000000000000" ma:open="false" ma:isKeyword="false">
      <xsd:complexType>
        <xsd:sequence>
          <xsd:element ref="pc:Terms" minOccurs="0" maxOccurs="1"/>
        </xsd:sequence>
      </xsd:complexType>
    </xsd:element>
    <xsd:element name="Committee_x0020_Start_x0020_Date" ma:index="17" nillable="true" ma:displayName="Committee Start Date" ma:format="DateOnly" ma:indexed="true" ma:internalName="Committee_x0020_Start_x0020_Date">
      <xsd:simpleType>
        <xsd:restriction base="dms:DateTime"/>
      </xsd:simpleType>
    </xsd:element>
    <xsd:element name="Committee_x0020_End_x0020_Date" ma:index="18" nillable="true" ma:displayName="Committee End Date" ma:format="DateOnly" ma:indexed="true" ma:internalName="Committee_x0020_End_x0020_Date">
      <xsd:simpleType>
        <xsd:restriction base="dms:DateTime"/>
      </xsd:simpleType>
    </xsd:element>
    <xsd:element name="DocumentKey" ma:index="19" ma:displayName="Document Key" ma:indexed="true" ma:internalName="DocumentKey">
      <xsd:simpleType>
        <xsd:restriction base="dms:Choice">
          <xsd:enumeration value="bill-text"/>
          <xsd:enumeration value="explanatory-notes"/>
          <xsd:enumeration value="bill-text-attachments"/>
          <xsd:enumeration value="amendments-la"/>
          <xsd:enumeration value="amendments-lc"/>
          <xsd:enumeration value="considered-amendments-la"/>
          <xsd:enumeration value="considered-amendments-lc"/>
          <xsd:enumeration value="second-reading-speech-la"/>
          <xsd:enumeration value="second-reading-speech-lc"/>
          <xsd:enumeration value="thumbnail"/>
          <xsd:enumeration value="photo"/>
          <xsd:enumeration value="attachment"/>
          <xsd:enumeration value="inaugural-speech"/>
          <xsd:enumeration value="digests"/>
          <xsd:enumeration value="minute-extracts"/>
          <xsd:enumeration value="introductory-document"/>
          <xsd:enumeration value="resolution-document"/>
          <xsd:enumeration value="terms-of-reference"/>
          <xsd:enumeration value="submissions"/>
          <xsd:enumeration value="transcripts"/>
          <xsd:enumeration value="schedule"/>
          <xsd:enumeration value="witness-transcripts"/>
          <xsd:enumeration value="reports-and-gov-responses"/>
          <xsd:enumeration value="other-documents"/>
          <xsd:enumeration value="attachments"/>
          <xsd:enumeration value="tabled-document"/>
          <xsd:enumeration value="not-tabled-document-la"/>
          <xsd:enumeration value="not-tabled-document-lc"/>
          <xsd:enumeration value="not-tabled-document-dispute"/>
          <xsd:enumeration value="petition-response"/>
          <xsd:enumeration value="proof"/>
          <xsd:enumeration value="revised"/>
          <xsd:enumeration value="corrected"/>
          <xsd:enumeration value="question"/>
          <xsd:enumeration value="answer"/>
          <xsd:enumeration value="document"/>
          <xsd:enumeration value="item"/>
        </xsd:restriction>
      </xsd:simpleType>
    </xsd:element>
    <xsd:element name="PublishStatus" ma:index="20" nillable="true" ma:displayName="Publish Status" ma:internalName="PublishStatus" ma:readOnly="false">
      <xsd:simpleType>
        <xsd:restriction base="dms:Choice">
          <xsd:enumeration value="Draft"/>
          <xsd:enumeration value="Published"/>
        </xsd:restriction>
      </xsd:simpleType>
    </xsd:element>
    <xsd:element name="m4d6cca7aa3446fd807daefaacf1e9b0" ma:index="21" nillable="true" ma:taxonomy="true" ma:internalName="m4d6cca7aa3446fd807daefaacf1e9b0" ma:taxonomyFieldName="Committee_x0020_Inquiry" ma:displayName="Committee Inquiry" ma:indexed="true" ma:fieldId="{64d6cca7-aa34-46fd-807d-aefaacf1e9b0}" ma:sspId="d1778a28-9f50-4fb9-b03b-0a0fdc856c14" ma:termSetId="6c3e97b6-6187-4878-9856-e93b8fed0e9f" ma:anchorId="00000000-0000-0000-0000-000000000000" ma:open="false" ma:isKeyword="false">
      <xsd:complexType>
        <xsd:sequence>
          <xsd:element ref="pc:Terms" minOccurs="0" maxOccurs="1"/>
        </xsd:sequence>
      </xsd:complexType>
    </xsd:element>
    <xsd:element name="Committee_x0020_Inquiry_x0020_Start_x0020_Date" ma:index="23" nillable="true" ma:displayName="Committee Inquiry Start Date" ma:format="DateOnly" ma:indexed="true" ma:internalName="Committee_x0020_Inquiry_x0020_Start_x0020_Date">
      <xsd:simpleType>
        <xsd:restriction base="dms:DateTime"/>
      </xsd:simpleType>
    </xsd:element>
    <xsd:element name="Committee_x0020_Inquiry_x0020_End_x0020_Date" ma:index="24" nillable="true" ma:displayName="Committee Inquiry End Date" ma:format="DateOnly" ma:indexed="true" ma:internalName="Committee_x0020_Inquiry_x0020_End_x0020_Date">
      <xsd:simpleType>
        <xsd:restriction base="dms:DateTime"/>
      </xsd:simpleType>
    </xsd:element>
    <xsd:element name="Transcript_x005f_x0020_Name" ma:index="27" nillable="true" ma:displayName="Transcript Name" ma:internalName="Transcript_x0020_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e34047-ac42-4036-9033-e057f6ab76f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0fad1c7-037d-44ef-980b-97e4c24d094e}" ma:internalName="TaxCatchAll" ma:showField="CatchAllData" ma:web="9554dec5-fbee-4d57-a17f-db187b6871cb">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60fad1c7-037d-44ef-980b-97e4c24d094e}" ma:internalName="TaxCatchAllLabel" ma:readOnly="true" ma:showField="CatchAllDataLabel" ma:web="9554dec5-fbee-4d57-a17f-db187b6871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54dec5-fbee-4d57-a17f-db187b6871cb" elementFormDefault="qualified">
    <xsd:import namespace="http://schemas.microsoft.com/office/2006/documentManagement/types"/>
    <xsd:import namespace="http://schemas.microsoft.com/office/infopath/2007/PartnerControls"/>
    <xsd:element name="MemberTaxHTField0" ma:index="25" nillable="true" ma:taxonomy="true" ma:internalName="MemberTaxHTField0" ma:taxonomyFieldName="Hansard_x0020_Member" ma:displayName="Member" ma:default="" ma:fieldId="{c9fb69e6-177b-49ec-8627-96a823362ebd}" ma:taxonomyMulti="true" ma:sspId="d1778a28-9f50-4fb9-b03b-0a0fdc856c14" ma:termSetId="8a64e69d-52d2-4a7e-943b-4f5c8cba8b1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MemberTaxHTField0 xmlns="9554dec5-fbee-4d57-a17f-db187b6871cb">
      <Terms xmlns="http://schemas.microsoft.com/office/infopath/2007/PartnerControls"/>
    </MemberTaxHTField0>
    <Transcript_x005f_x0020_Name xmlns="aa27ac04-4ef1-4ecc-89ce-3a0f50f0af2b" xsi:nil="true"/>
    <Business_x005f_x0020_Identifier xmlns="aa27ac04-4ef1-4ecc-89ce-3a0f50f0af2b">20853</Business_x005f_x0020_Identifier>
    <PublishStatus xmlns="aa27ac04-4ef1-4ecc-89ce-3a0f50f0af2b">published</PublishStatus>
    <Committee_x0020_Inquiry_x0020_Start_x0020_Date xmlns="aa27ac04-4ef1-4ecc-89ce-3a0f50f0af2b">2024-08-06T00:00:00+00:00</Committee_x0020_Inquiry_x0020_Start_x0020_Date>
    <m4d6cca7aa3446fd807daefaacf1e9b0 xmlns="aa27ac04-4ef1-4ecc-89ce-3a0f50f0af2b">
      <Terms xmlns="http://schemas.microsoft.com/office/infopath/2007/PartnerControls">
        <TermInfo xmlns="http://schemas.microsoft.com/office/infopath/2007/PartnerControls">
          <TermName xmlns="http://schemas.microsoft.com/office/infopath/2007/PartnerControls">Prevalence, causes and impacts of loneliness in New South Wales</TermName>
          <TermId xmlns="http://schemas.microsoft.com/office/infopath/2007/PartnerControls">41af2052-f617-4c07-96a0-cb044d439009</TermId>
        </TermInfo>
      </Terms>
    </m4d6cca7aa3446fd807daefaacf1e9b0>
    <DocumentKey xmlns="aa27ac04-4ef1-4ecc-89ce-3a0f50f0af2b">other-documents</DocumentKey>
    <TaxCatchAll xmlns="63e34047-ac42-4036-9033-e057f6ab76f1">
      <Value>929</Value>
      <Value>4</Value>
      <Value>3</Value>
      <Value>1</Value>
    </TaxCatchAll>
    <c493c87c930244169e6ff1d6c4ab4cf4 xmlns="aa27ac04-4ef1-4ecc-89ce-3a0f50f0af2b">
      <Terms xmlns="http://schemas.microsoft.com/office/infopath/2007/PartnerControls">
        <TermInfo xmlns="http://schemas.microsoft.com/office/infopath/2007/PartnerControls">
          <TermName xmlns="http://schemas.microsoft.com/office/infopath/2007/PartnerControls">Standing Committee on Social Issues</TermName>
          <TermId xmlns="http://schemas.microsoft.com/office/infopath/2007/PartnerControls">3fba97d1-a140-47c1-80f2-d25b9d292b75</TermId>
        </TermInfo>
      </Terms>
    </c493c87c930244169e6ff1d6c4ab4cf4>
    <o7d32b35c0a845f4819751d48017ea9b xmlns="aa27ac04-4ef1-4ecc-89ce-3a0f50f0af2b">
      <Terms xmlns="http://schemas.microsoft.com/office/infopath/2007/PartnerControls">
        <TermInfo xmlns="http://schemas.microsoft.com/office/infopath/2007/PartnerControls">
          <TermName xmlns="http://schemas.microsoft.com/office/infopath/2007/PartnerControls">Standing</TermName>
          <TermId xmlns="http://schemas.microsoft.com/office/infopath/2007/PartnerControls">4baf3303-4601-4358-b961-bb801b7c4cb8</TermId>
        </TermInfo>
      </Terms>
    </o7d32b35c0a845f4819751d48017ea9b>
    <Committee_x0020_Inquiry_x0020_End_x0020_Date xmlns="aa27ac04-4ef1-4ecc-89ce-3a0f50f0af2b" xsi:nil="true"/>
    <Committee_x0020_Start_x0020_Date xmlns="aa27ac04-4ef1-4ecc-89ce-3a0f50f0af2b">1988-06-09T00:00:00+00:00</Committee_x0020_Start_x0020_Date>
    <hb743b56a1bb4a7bbf45967e2ec127ee xmlns="aa27ac04-4ef1-4ecc-89ce-3a0f50f0af2b">
      <Terms xmlns="http://schemas.microsoft.com/office/infopath/2007/PartnerControls">
        <TermInfo xmlns="http://schemas.microsoft.com/office/infopath/2007/PartnerControls">
          <TermName xmlns="http://schemas.microsoft.com/office/infopath/2007/PartnerControls">Legislative Council</TermName>
          <TermId xmlns="http://schemas.microsoft.com/office/infopath/2007/PartnerControls">054bcde6-b42d-448a-83cc-81cedc571a99</TermId>
        </TermInfo>
      </Terms>
    </hb743b56a1bb4a7bbf45967e2ec127ee>
    <Committee_x0020_End_x0020_Date xmlns="aa27ac04-4ef1-4ecc-89ce-3a0f50f0af2b" xsi:nil="true"/>
  </documentManagement>
</p:properties>
</file>

<file path=customXml/itemProps1.xml><?xml version="1.0" encoding="utf-8"?>
<ds:datastoreItem xmlns:ds="http://schemas.openxmlformats.org/officeDocument/2006/customXml" ds:itemID="{149898E4-14D0-4A9D-B9C0-526A0E5ADC79}"/>
</file>

<file path=customXml/itemProps2.xml><?xml version="1.0" encoding="utf-8"?>
<ds:datastoreItem xmlns:ds="http://schemas.openxmlformats.org/officeDocument/2006/customXml" ds:itemID="{FC590020-2A57-470E-8A68-F99DB68AF328}"/>
</file>

<file path=customXml/itemProps3.xml><?xml version="1.0" encoding="utf-8"?>
<ds:datastoreItem xmlns:ds="http://schemas.openxmlformats.org/officeDocument/2006/customXml" ds:itemID="{11297DB0-FEAF-482A-9F82-3AF7D3BBF5A2}"/>
</file>

<file path=customXml/itemProps4.xml><?xml version="1.0" encoding="utf-8"?>
<ds:datastoreItem xmlns:ds="http://schemas.openxmlformats.org/officeDocument/2006/customXml" ds:itemID="{A18330FB-DBFA-4D43-8C89-26F2DE8C7346}"/>
</file>

<file path=docProps/app.xml><?xml version="1.0" encoding="utf-8"?>
<Properties xmlns="http://schemas.openxmlformats.org/officeDocument/2006/extended-properties" xmlns:vt="http://schemas.openxmlformats.org/officeDocument/2006/docPropsVTypes">
  <TotalTime>22759</TotalTime>
  <Words>3379</Words>
  <Application>Microsoft Office PowerPoint</Application>
  <PresentationFormat>Widescreen</PresentationFormat>
  <Paragraphs>288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 Next LT Pro</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Kristy Delaney</dc:creator>
  <cp:lastModifiedBy>Reeti Pandharipande</cp:lastModifiedBy>
  <cp:revision>8</cp:revision>
  <cp:lastPrinted>2023-01-25T03:40:39Z</cp:lastPrinted>
  <dcterms:created xsi:type="dcterms:W3CDTF">2022-11-25T01:21:53Z</dcterms:created>
  <dcterms:modified xsi:type="dcterms:W3CDTF">2025-01-17T00:34:24Z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0x0101007D849AAC705D284CAC29C569DAF4C4C8020400E55A7C3845E99843BA8F9ACC4F4107D6</vt:lpwstr>
  </property>
  <property fmtid="{D5CDD505-2E9C-101B-9397-08002B2CF9AE}" pid="3" name="_dlc_DocIdItemGuid">
    <vt:lpwstr>5c2828d2-28dc-4f87-adf6-b8773c829717</vt:lpwstr>
  </property>
  <property fmtid="{D5CDD505-2E9C-101B-9397-08002B2CF9AE}" pid="4" name="Hansard Member">
    <vt:lpwstr/>
  </property>
  <property fmtid="{D5CDD505-2E9C-101B-9397-08002B2CF9AE}" pid="5" name="House">
    <vt:lpwstr>1;#Legislative Council|054bcde6-b42d-448a-83cc-81cedc571a99</vt:lpwstr>
  </property>
  <property fmtid="{D5CDD505-2E9C-101B-9397-08002B2CF9AE}" pid="6" name="Committee">
    <vt:lpwstr>4;#Standing Committee on Social Issues|3fba97d1-a140-47c1-80f2-d25b9d292b75</vt:lpwstr>
  </property>
  <property fmtid="{D5CDD505-2E9C-101B-9397-08002B2CF9AE}" pid="7" name="Committee Inquiry">
    <vt:lpwstr>929;#Prevalence, causes and impacts of loneliness in New South Wales|41af2052-f617-4c07-96a0-cb044d439009</vt:lpwstr>
  </property>
  <property fmtid="{D5CDD505-2E9C-101B-9397-08002B2CF9AE}" pid="8" name="Committee Type">
    <vt:lpwstr>3;#Standing|4baf3303-4601-4358-b961-bb801b7c4cb8</vt:lpwstr>
  </property>
</Properties>
</file>