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8.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Masters/slideMaster2.xml" ContentType="application/vnd.openxmlformats-officedocument.presentationml.slideMaster+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diagrams/drawing1.xml" ContentType="application/vnd.ms-office.drawingml.diagramDrawing+xml"/>
  <Override PartName="/ppt/diagrams/quickStyle1.xml" ContentType="application/vnd.openxmlformats-officedocument.drawingml.diagramStyle+xml"/>
  <Override PartName="/ppt/theme/theme3.xml" ContentType="application/vnd.openxmlformats-officedocument.theme+xml"/>
  <Override PartName="/ppt/diagrams/colors1.xml" ContentType="application/vnd.openxmlformats-officedocument.drawingml.diagramColors+xml"/>
  <Override PartName="/ppt/diagrams/layout1.xml" ContentType="application/vnd.openxmlformats-officedocument.drawingml.diagramLayou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3" r:id="rId2"/>
  </p:sldMasterIdLst>
  <p:notesMasterIdLst>
    <p:notesMasterId r:id="rId31"/>
  </p:notesMasterIdLst>
  <p:sldIdLst>
    <p:sldId id="301" r:id="rId3"/>
    <p:sldId id="380" r:id="rId4"/>
    <p:sldId id="390" r:id="rId5"/>
    <p:sldId id="391" r:id="rId6"/>
    <p:sldId id="392" r:id="rId7"/>
    <p:sldId id="393" r:id="rId8"/>
    <p:sldId id="394" r:id="rId9"/>
    <p:sldId id="395" r:id="rId10"/>
    <p:sldId id="373" r:id="rId11"/>
    <p:sldId id="305" r:id="rId12"/>
    <p:sldId id="374" r:id="rId13"/>
    <p:sldId id="266" r:id="rId14"/>
    <p:sldId id="268" r:id="rId15"/>
    <p:sldId id="275" r:id="rId16"/>
    <p:sldId id="381" r:id="rId17"/>
    <p:sldId id="382" r:id="rId18"/>
    <p:sldId id="320" r:id="rId19"/>
    <p:sldId id="277" r:id="rId20"/>
    <p:sldId id="327" r:id="rId21"/>
    <p:sldId id="383" r:id="rId22"/>
    <p:sldId id="384" r:id="rId23"/>
    <p:sldId id="385" r:id="rId24"/>
    <p:sldId id="375" r:id="rId25"/>
    <p:sldId id="386" r:id="rId26"/>
    <p:sldId id="387" r:id="rId27"/>
    <p:sldId id="388" r:id="rId28"/>
    <p:sldId id="368" r:id="rId29"/>
    <p:sldId id="36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053"/>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0" autoAdjust="0"/>
    <p:restoredTop sz="94076" autoAdjust="0"/>
  </p:normalViewPr>
  <p:slideViewPr>
    <p:cSldViewPr snapToGrid="0">
      <p:cViewPr>
        <p:scale>
          <a:sx n="80" d="100"/>
          <a:sy n="80" d="100"/>
        </p:scale>
        <p:origin x="-702" y="-5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99CA4A-4B8E-4377-A24A-C5A13CA4019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AU"/>
        </a:p>
      </dgm:t>
    </dgm:pt>
    <dgm:pt modelId="{722B4354-FFD2-42FB-B0CF-B32ADAA1C768}">
      <dgm:prSet/>
      <dgm:spPr/>
      <dgm:t>
        <a:bodyPr/>
        <a:lstStyle/>
        <a:p>
          <a:pPr rtl="0"/>
          <a:r>
            <a:rPr lang="en-AU" smtClean="0"/>
            <a:t>Established in 2010</a:t>
          </a:r>
          <a:endParaRPr lang="en-AU"/>
        </a:p>
      </dgm:t>
    </dgm:pt>
    <dgm:pt modelId="{9FD53494-C0EF-49C1-BE56-F5154DA87593}" type="parTrans" cxnId="{550D0127-E3A9-454F-AD4E-8D2ADC3BF158}">
      <dgm:prSet/>
      <dgm:spPr/>
      <dgm:t>
        <a:bodyPr/>
        <a:lstStyle/>
        <a:p>
          <a:endParaRPr lang="en-AU"/>
        </a:p>
      </dgm:t>
    </dgm:pt>
    <dgm:pt modelId="{E9270225-E7D5-4F2C-BE7E-1E4F36479B72}" type="sibTrans" cxnId="{550D0127-E3A9-454F-AD4E-8D2ADC3BF158}">
      <dgm:prSet/>
      <dgm:spPr/>
      <dgm:t>
        <a:bodyPr/>
        <a:lstStyle/>
        <a:p>
          <a:endParaRPr lang="en-AU"/>
        </a:p>
      </dgm:t>
    </dgm:pt>
    <dgm:pt modelId="{C6C696A2-E9B3-4F2F-8C83-B79DE7DE3360}">
      <dgm:prSet/>
      <dgm:spPr/>
      <dgm:t>
        <a:bodyPr/>
        <a:lstStyle/>
        <a:p>
          <a:pPr rtl="0"/>
          <a:r>
            <a:rPr lang="en-AU" smtClean="0"/>
            <a:t>NFP member organisation</a:t>
          </a:r>
          <a:endParaRPr lang="en-AU"/>
        </a:p>
      </dgm:t>
    </dgm:pt>
    <dgm:pt modelId="{E471DD7E-F529-4F29-98DD-DB4833AC32D3}" type="parTrans" cxnId="{E0319603-116C-4010-B889-AAE0C2A58093}">
      <dgm:prSet/>
      <dgm:spPr/>
      <dgm:t>
        <a:bodyPr/>
        <a:lstStyle/>
        <a:p>
          <a:endParaRPr lang="en-AU"/>
        </a:p>
      </dgm:t>
    </dgm:pt>
    <dgm:pt modelId="{7CBF2B6F-28DA-4A1A-859D-BDA8BBA71B70}" type="sibTrans" cxnId="{E0319603-116C-4010-B889-AAE0C2A58093}">
      <dgm:prSet/>
      <dgm:spPr/>
      <dgm:t>
        <a:bodyPr/>
        <a:lstStyle/>
        <a:p>
          <a:endParaRPr lang="en-AU"/>
        </a:p>
      </dgm:t>
    </dgm:pt>
    <dgm:pt modelId="{C98ACF9A-7C2D-4AAF-AC8F-833C42561419}">
      <dgm:prSet/>
      <dgm:spPr/>
      <dgm:t>
        <a:bodyPr/>
        <a:lstStyle/>
        <a:p>
          <a:pPr rtl="0"/>
          <a:r>
            <a:rPr lang="en-AU" dirty="0" smtClean="0"/>
            <a:t>280+ members</a:t>
          </a:r>
          <a:endParaRPr lang="en-AU" dirty="0"/>
        </a:p>
      </dgm:t>
    </dgm:pt>
    <dgm:pt modelId="{BE9D1045-98E3-46A9-B354-2B4D3E178FB0}" type="parTrans" cxnId="{9E452C2A-6B84-464A-AE0E-4CC596E53D1D}">
      <dgm:prSet/>
      <dgm:spPr/>
      <dgm:t>
        <a:bodyPr/>
        <a:lstStyle/>
        <a:p>
          <a:endParaRPr lang="en-AU"/>
        </a:p>
      </dgm:t>
    </dgm:pt>
    <dgm:pt modelId="{2D45718F-E234-4517-A632-9724AB782224}" type="sibTrans" cxnId="{9E452C2A-6B84-464A-AE0E-4CC596E53D1D}">
      <dgm:prSet/>
      <dgm:spPr/>
      <dgm:t>
        <a:bodyPr/>
        <a:lstStyle/>
        <a:p>
          <a:endParaRPr lang="en-AU"/>
        </a:p>
      </dgm:t>
    </dgm:pt>
    <dgm:pt modelId="{63053AE4-6D83-4081-904A-A2A983249F56}">
      <dgm:prSet/>
      <dgm:spPr/>
      <dgm:t>
        <a:bodyPr/>
        <a:lstStyle/>
        <a:p>
          <a:pPr rtl="0"/>
          <a:r>
            <a:rPr lang="en-AU" smtClean="0"/>
            <a:t>National reach</a:t>
          </a:r>
          <a:endParaRPr lang="en-AU"/>
        </a:p>
      </dgm:t>
    </dgm:pt>
    <dgm:pt modelId="{3EF69632-0105-4E21-B02F-F25BFD75408D}" type="parTrans" cxnId="{7A9FCA23-C2FD-462A-A967-C29839735475}">
      <dgm:prSet/>
      <dgm:spPr/>
      <dgm:t>
        <a:bodyPr/>
        <a:lstStyle/>
        <a:p>
          <a:endParaRPr lang="en-AU"/>
        </a:p>
      </dgm:t>
    </dgm:pt>
    <dgm:pt modelId="{C9E438FD-1F2A-45B0-9C07-FFFEAB6215CB}" type="sibTrans" cxnId="{7A9FCA23-C2FD-462A-A967-C29839735475}">
      <dgm:prSet/>
      <dgm:spPr/>
      <dgm:t>
        <a:bodyPr/>
        <a:lstStyle/>
        <a:p>
          <a:endParaRPr lang="en-AU"/>
        </a:p>
      </dgm:t>
    </dgm:pt>
    <dgm:pt modelId="{861E96FD-715B-4F75-8D71-B42D20A71ACF}">
      <dgm:prSet/>
      <dgm:spPr/>
      <dgm:t>
        <a:bodyPr/>
        <a:lstStyle/>
        <a:p>
          <a:pPr rtl="0"/>
          <a:r>
            <a:rPr lang="en-AU" smtClean="0"/>
            <a:t>Public and private sector</a:t>
          </a:r>
          <a:endParaRPr lang="en-AU"/>
        </a:p>
      </dgm:t>
    </dgm:pt>
    <dgm:pt modelId="{5986722F-96CB-44A2-8239-817BC0DB1574}" type="parTrans" cxnId="{46652563-43CD-46AA-839B-760183E2E7B1}">
      <dgm:prSet/>
      <dgm:spPr/>
      <dgm:t>
        <a:bodyPr/>
        <a:lstStyle/>
        <a:p>
          <a:endParaRPr lang="en-AU"/>
        </a:p>
      </dgm:t>
    </dgm:pt>
    <dgm:pt modelId="{CA20016F-F4B1-472A-AA32-C3CAB5CBA255}" type="sibTrans" cxnId="{46652563-43CD-46AA-839B-760183E2E7B1}">
      <dgm:prSet/>
      <dgm:spPr/>
      <dgm:t>
        <a:bodyPr/>
        <a:lstStyle/>
        <a:p>
          <a:endParaRPr lang="en-AU"/>
        </a:p>
      </dgm:t>
    </dgm:pt>
    <dgm:pt modelId="{2092EE07-7486-4138-95A4-EF1780D7FB8E}">
      <dgm:prSet/>
      <dgm:spPr/>
      <dgm:t>
        <a:bodyPr/>
        <a:lstStyle/>
        <a:p>
          <a:pPr rtl="0"/>
          <a:r>
            <a:rPr lang="en-AU" smtClean="0"/>
            <a:t>Transition support services</a:t>
          </a:r>
          <a:endParaRPr lang="en-AU"/>
        </a:p>
      </dgm:t>
    </dgm:pt>
    <dgm:pt modelId="{651138CF-2654-4D91-960E-9CCBE42FFD94}" type="parTrans" cxnId="{8D943C42-116A-4254-9EB5-B44B73A1DC55}">
      <dgm:prSet/>
      <dgm:spPr/>
      <dgm:t>
        <a:bodyPr/>
        <a:lstStyle/>
        <a:p>
          <a:endParaRPr lang="en-AU"/>
        </a:p>
      </dgm:t>
    </dgm:pt>
    <dgm:pt modelId="{51D99556-8B6A-49E8-AFF6-E2B810A12BA6}" type="sibTrans" cxnId="{8D943C42-116A-4254-9EB5-B44B73A1DC55}">
      <dgm:prSet/>
      <dgm:spPr/>
      <dgm:t>
        <a:bodyPr/>
        <a:lstStyle/>
        <a:p>
          <a:endParaRPr lang="en-AU"/>
        </a:p>
      </dgm:t>
    </dgm:pt>
    <dgm:pt modelId="{1954876D-52B0-4A08-BFDD-18E104E2C8EF}">
      <dgm:prSet/>
      <dgm:spPr/>
      <dgm:t>
        <a:bodyPr/>
        <a:lstStyle/>
        <a:p>
          <a:pPr rtl="0"/>
          <a:r>
            <a:rPr lang="en-AU" dirty="0" smtClean="0"/>
            <a:t>Consulting &amp; training</a:t>
          </a:r>
          <a:endParaRPr lang="en-AU" dirty="0"/>
        </a:p>
      </dgm:t>
    </dgm:pt>
    <dgm:pt modelId="{30B02AC7-241B-449A-A617-2C83945D11D7}" type="parTrans" cxnId="{D245E017-C6CF-4C0A-BC26-E3170C2502A5}">
      <dgm:prSet/>
      <dgm:spPr/>
      <dgm:t>
        <a:bodyPr/>
        <a:lstStyle/>
        <a:p>
          <a:endParaRPr lang="en-AU"/>
        </a:p>
      </dgm:t>
    </dgm:pt>
    <dgm:pt modelId="{B2DFADAC-B2A1-4802-A74A-CEEF3347761D}" type="sibTrans" cxnId="{D245E017-C6CF-4C0A-BC26-E3170C2502A5}">
      <dgm:prSet/>
      <dgm:spPr/>
      <dgm:t>
        <a:bodyPr/>
        <a:lstStyle/>
        <a:p>
          <a:endParaRPr lang="en-AU"/>
        </a:p>
      </dgm:t>
    </dgm:pt>
    <dgm:pt modelId="{B9B29652-326B-4FDD-A427-1EF279133E28}">
      <dgm:prSet/>
      <dgm:spPr/>
      <dgm:t>
        <a:bodyPr/>
        <a:lstStyle/>
        <a:p>
          <a:pPr rtl="0"/>
          <a:r>
            <a:rPr lang="en-AU" dirty="0" smtClean="0"/>
            <a:t>HR policy and practice review</a:t>
          </a:r>
          <a:endParaRPr lang="en-AU" dirty="0"/>
        </a:p>
      </dgm:t>
    </dgm:pt>
    <dgm:pt modelId="{65B066EF-3E0E-48E1-A5BB-6751803BCBFB}" type="parTrans" cxnId="{1E5C5EC6-1F27-4766-8B6C-B1D5F000565F}">
      <dgm:prSet/>
      <dgm:spPr/>
      <dgm:t>
        <a:bodyPr/>
        <a:lstStyle/>
        <a:p>
          <a:endParaRPr lang="en-AU"/>
        </a:p>
      </dgm:t>
    </dgm:pt>
    <dgm:pt modelId="{0D487933-2A68-4649-9C8E-5D262E31F4A7}" type="sibTrans" cxnId="{1E5C5EC6-1F27-4766-8B6C-B1D5F000565F}">
      <dgm:prSet/>
      <dgm:spPr/>
      <dgm:t>
        <a:bodyPr/>
        <a:lstStyle/>
        <a:p>
          <a:endParaRPr lang="en-AU"/>
        </a:p>
      </dgm:t>
    </dgm:pt>
    <dgm:pt modelId="{F862A23F-F7B7-4B46-9E2C-FF2FB0F21C60}">
      <dgm:prSet/>
      <dgm:spPr/>
      <dgm:t>
        <a:bodyPr/>
        <a:lstStyle/>
        <a:p>
          <a:pPr rtl="0"/>
          <a:r>
            <a:rPr lang="en-AU" dirty="0" smtClean="0"/>
            <a:t>Benchmarking (AWEI)</a:t>
          </a:r>
          <a:endParaRPr lang="en-AU" dirty="0"/>
        </a:p>
      </dgm:t>
    </dgm:pt>
    <dgm:pt modelId="{B4765E97-7F69-472F-8CA6-514F10D8EE83}" type="parTrans" cxnId="{E19D5BD0-25AC-40F4-B7A9-0E6AD3E97C64}">
      <dgm:prSet/>
      <dgm:spPr/>
      <dgm:t>
        <a:bodyPr/>
        <a:lstStyle/>
        <a:p>
          <a:endParaRPr lang="en-AU"/>
        </a:p>
      </dgm:t>
    </dgm:pt>
    <dgm:pt modelId="{1D1A5A6A-1588-4A41-AAD2-F1DBDE9C2B4C}" type="sibTrans" cxnId="{E19D5BD0-25AC-40F4-B7A9-0E6AD3E97C64}">
      <dgm:prSet/>
      <dgm:spPr/>
      <dgm:t>
        <a:bodyPr/>
        <a:lstStyle/>
        <a:p>
          <a:endParaRPr lang="en-AU"/>
        </a:p>
      </dgm:t>
    </dgm:pt>
    <dgm:pt modelId="{80151DFC-6836-4603-8E3A-070070AC9334}">
      <dgm:prSet/>
      <dgm:spPr/>
      <dgm:t>
        <a:bodyPr/>
        <a:lstStyle/>
        <a:p>
          <a:pPr rtl="0"/>
          <a:r>
            <a:rPr lang="en-AU" dirty="0" smtClean="0"/>
            <a:t>Pride in Practice annual conference</a:t>
          </a:r>
          <a:endParaRPr lang="en-AU" dirty="0"/>
        </a:p>
      </dgm:t>
    </dgm:pt>
    <dgm:pt modelId="{5F1372C1-37E3-4042-A403-08DB003978F4}" type="parTrans" cxnId="{6007B63F-F202-44E0-80D9-280F8D8454D1}">
      <dgm:prSet/>
      <dgm:spPr/>
      <dgm:t>
        <a:bodyPr/>
        <a:lstStyle/>
        <a:p>
          <a:endParaRPr lang="en-AU"/>
        </a:p>
      </dgm:t>
    </dgm:pt>
    <dgm:pt modelId="{7930DB39-0680-429F-BA8D-2B39692062C3}" type="sibTrans" cxnId="{6007B63F-F202-44E0-80D9-280F8D8454D1}">
      <dgm:prSet/>
      <dgm:spPr/>
      <dgm:t>
        <a:bodyPr/>
        <a:lstStyle/>
        <a:p>
          <a:endParaRPr lang="en-AU"/>
        </a:p>
      </dgm:t>
    </dgm:pt>
    <dgm:pt modelId="{55928DC9-9E3A-4780-B4A1-9371354804D4}" type="pres">
      <dgm:prSet presAssocID="{5199CA4A-4B8E-4377-A24A-C5A13CA4019D}" presName="diagram" presStyleCnt="0">
        <dgm:presLayoutVars>
          <dgm:dir/>
          <dgm:resizeHandles val="exact"/>
        </dgm:presLayoutVars>
      </dgm:prSet>
      <dgm:spPr/>
      <dgm:t>
        <a:bodyPr/>
        <a:lstStyle/>
        <a:p>
          <a:endParaRPr lang="en-AU"/>
        </a:p>
      </dgm:t>
    </dgm:pt>
    <dgm:pt modelId="{7AB0F380-D762-4EFF-86D6-CD7060C59261}" type="pres">
      <dgm:prSet presAssocID="{722B4354-FFD2-42FB-B0CF-B32ADAA1C768}" presName="node" presStyleLbl="node1" presStyleIdx="0" presStyleCnt="10">
        <dgm:presLayoutVars>
          <dgm:bulletEnabled val="1"/>
        </dgm:presLayoutVars>
      </dgm:prSet>
      <dgm:spPr/>
      <dgm:t>
        <a:bodyPr/>
        <a:lstStyle/>
        <a:p>
          <a:endParaRPr lang="en-AU"/>
        </a:p>
      </dgm:t>
    </dgm:pt>
    <dgm:pt modelId="{05721997-3105-4E02-AF64-D6F407D3DF45}" type="pres">
      <dgm:prSet presAssocID="{E9270225-E7D5-4F2C-BE7E-1E4F36479B72}" presName="sibTrans" presStyleCnt="0"/>
      <dgm:spPr/>
    </dgm:pt>
    <dgm:pt modelId="{0FD0627C-91BF-42D8-B0B2-ABF4B9B86B66}" type="pres">
      <dgm:prSet presAssocID="{C6C696A2-E9B3-4F2F-8C83-B79DE7DE3360}" presName="node" presStyleLbl="node1" presStyleIdx="1" presStyleCnt="10">
        <dgm:presLayoutVars>
          <dgm:bulletEnabled val="1"/>
        </dgm:presLayoutVars>
      </dgm:prSet>
      <dgm:spPr/>
      <dgm:t>
        <a:bodyPr/>
        <a:lstStyle/>
        <a:p>
          <a:endParaRPr lang="en-AU"/>
        </a:p>
      </dgm:t>
    </dgm:pt>
    <dgm:pt modelId="{3963BCF0-B2F0-4C1E-9592-6551B497AF8C}" type="pres">
      <dgm:prSet presAssocID="{7CBF2B6F-28DA-4A1A-859D-BDA8BBA71B70}" presName="sibTrans" presStyleCnt="0"/>
      <dgm:spPr/>
    </dgm:pt>
    <dgm:pt modelId="{FB9D2415-52F7-4553-AB19-B3A487E59C31}" type="pres">
      <dgm:prSet presAssocID="{C98ACF9A-7C2D-4AAF-AC8F-833C42561419}" presName="node" presStyleLbl="node1" presStyleIdx="2" presStyleCnt="10">
        <dgm:presLayoutVars>
          <dgm:bulletEnabled val="1"/>
        </dgm:presLayoutVars>
      </dgm:prSet>
      <dgm:spPr/>
      <dgm:t>
        <a:bodyPr/>
        <a:lstStyle/>
        <a:p>
          <a:endParaRPr lang="en-AU"/>
        </a:p>
      </dgm:t>
    </dgm:pt>
    <dgm:pt modelId="{4FB617DB-6D7D-4441-9810-4C160C456A65}" type="pres">
      <dgm:prSet presAssocID="{2D45718F-E234-4517-A632-9724AB782224}" presName="sibTrans" presStyleCnt="0"/>
      <dgm:spPr/>
    </dgm:pt>
    <dgm:pt modelId="{958260CC-CDEA-477F-AB57-32F8B32CAE51}" type="pres">
      <dgm:prSet presAssocID="{63053AE4-6D83-4081-904A-A2A983249F56}" presName="node" presStyleLbl="node1" presStyleIdx="3" presStyleCnt="10">
        <dgm:presLayoutVars>
          <dgm:bulletEnabled val="1"/>
        </dgm:presLayoutVars>
      </dgm:prSet>
      <dgm:spPr/>
      <dgm:t>
        <a:bodyPr/>
        <a:lstStyle/>
        <a:p>
          <a:endParaRPr lang="en-AU"/>
        </a:p>
      </dgm:t>
    </dgm:pt>
    <dgm:pt modelId="{3D3C158F-9BFC-4E58-81E7-6A2803B818FB}" type="pres">
      <dgm:prSet presAssocID="{C9E438FD-1F2A-45B0-9C07-FFFEAB6215CB}" presName="sibTrans" presStyleCnt="0"/>
      <dgm:spPr/>
    </dgm:pt>
    <dgm:pt modelId="{7927F012-CA5E-4098-B670-A90A069BB167}" type="pres">
      <dgm:prSet presAssocID="{861E96FD-715B-4F75-8D71-B42D20A71ACF}" presName="node" presStyleLbl="node1" presStyleIdx="4" presStyleCnt="10">
        <dgm:presLayoutVars>
          <dgm:bulletEnabled val="1"/>
        </dgm:presLayoutVars>
      </dgm:prSet>
      <dgm:spPr/>
      <dgm:t>
        <a:bodyPr/>
        <a:lstStyle/>
        <a:p>
          <a:endParaRPr lang="en-AU"/>
        </a:p>
      </dgm:t>
    </dgm:pt>
    <dgm:pt modelId="{1B1427CF-244E-4A2F-BFC4-D057A84D80F4}" type="pres">
      <dgm:prSet presAssocID="{CA20016F-F4B1-472A-AA32-C3CAB5CBA255}" presName="sibTrans" presStyleCnt="0"/>
      <dgm:spPr/>
    </dgm:pt>
    <dgm:pt modelId="{5507EA5C-08AC-4A79-89F1-1B97C9F07BA1}" type="pres">
      <dgm:prSet presAssocID="{2092EE07-7486-4138-95A4-EF1780D7FB8E}" presName="node" presStyleLbl="node1" presStyleIdx="5" presStyleCnt="10" custLinFactX="130284" custLinFactNeighborX="200000" custLinFactNeighborY="1828">
        <dgm:presLayoutVars>
          <dgm:bulletEnabled val="1"/>
        </dgm:presLayoutVars>
      </dgm:prSet>
      <dgm:spPr/>
      <dgm:t>
        <a:bodyPr/>
        <a:lstStyle/>
        <a:p>
          <a:endParaRPr lang="en-AU"/>
        </a:p>
      </dgm:t>
    </dgm:pt>
    <dgm:pt modelId="{78C94012-F63B-4C33-AAFD-E35E432210FB}" type="pres">
      <dgm:prSet presAssocID="{51D99556-8B6A-49E8-AFF6-E2B810A12BA6}" presName="sibTrans" presStyleCnt="0"/>
      <dgm:spPr/>
    </dgm:pt>
    <dgm:pt modelId="{42EB1D04-DC04-4C83-A6ED-49EF435695AC}" type="pres">
      <dgm:prSet presAssocID="{1954876D-52B0-4A08-BFDD-18E104E2C8EF}" presName="node" presStyleLbl="node1" presStyleIdx="6" presStyleCnt="10" custLinFactX="10354" custLinFactNeighborX="100000" custLinFactNeighborY="1828">
        <dgm:presLayoutVars>
          <dgm:bulletEnabled val="1"/>
        </dgm:presLayoutVars>
      </dgm:prSet>
      <dgm:spPr/>
      <dgm:t>
        <a:bodyPr/>
        <a:lstStyle/>
        <a:p>
          <a:endParaRPr lang="en-AU"/>
        </a:p>
      </dgm:t>
    </dgm:pt>
    <dgm:pt modelId="{6E133FE9-D201-4709-89B6-89D8086C8F5F}" type="pres">
      <dgm:prSet presAssocID="{B2DFADAC-B2A1-4802-A74A-CEEF3347761D}" presName="sibTrans" presStyleCnt="0"/>
      <dgm:spPr/>
    </dgm:pt>
    <dgm:pt modelId="{EC5E51F3-FD00-4FF7-ADFC-3D25611EFBA2}" type="pres">
      <dgm:prSet presAssocID="{B9B29652-326B-4FDD-A427-1EF279133E28}" presName="node" presStyleLbl="node1" presStyleIdx="7" presStyleCnt="10" custLinFactX="-11284" custLinFactNeighborX="-100000" custLinFactNeighborY="1828">
        <dgm:presLayoutVars>
          <dgm:bulletEnabled val="1"/>
        </dgm:presLayoutVars>
      </dgm:prSet>
      <dgm:spPr/>
      <dgm:t>
        <a:bodyPr/>
        <a:lstStyle/>
        <a:p>
          <a:endParaRPr lang="en-AU"/>
        </a:p>
      </dgm:t>
    </dgm:pt>
    <dgm:pt modelId="{9BFF646A-F2A9-40BE-9B9C-70908C382A62}" type="pres">
      <dgm:prSet presAssocID="{0D487933-2A68-4649-9C8E-5D262E31F4A7}" presName="sibTrans" presStyleCnt="0"/>
      <dgm:spPr/>
    </dgm:pt>
    <dgm:pt modelId="{3AC0F510-E22A-4EA7-9D94-94F1D2A0BF52}" type="pres">
      <dgm:prSet presAssocID="{F862A23F-F7B7-4B46-9E2C-FF2FB0F21C60}" presName="node" presStyleLbl="node1" presStyleIdx="8" presStyleCnt="10" custLinFactX="-129205" custLinFactNeighborX="-200000" custLinFactNeighborY="1828">
        <dgm:presLayoutVars>
          <dgm:bulletEnabled val="1"/>
        </dgm:presLayoutVars>
      </dgm:prSet>
      <dgm:spPr/>
      <dgm:t>
        <a:bodyPr/>
        <a:lstStyle/>
        <a:p>
          <a:endParaRPr lang="en-AU"/>
        </a:p>
      </dgm:t>
    </dgm:pt>
    <dgm:pt modelId="{FDD9D405-AF64-4000-B77C-E60D4E0636F3}" type="pres">
      <dgm:prSet presAssocID="{1D1A5A6A-1588-4A41-AAD2-F1DBDE9C2B4C}" presName="sibTrans" presStyleCnt="0"/>
      <dgm:spPr/>
    </dgm:pt>
    <dgm:pt modelId="{EDE35033-7715-44F8-8428-6274FC1FF045}" type="pres">
      <dgm:prSet presAssocID="{80151DFC-6836-4603-8E3A-070070AC9334}" presName="node" presStyleLbl="node1" presStyleIdx="9" presStyleCnt="10" custLinFactNeighborX="-494" custLinFactNeighborY="2301">
        <dgm:presLayoutVars>
          <dgm:bulletEnabled val="1"/>
        </dgm:presLayoutVars>
      </dgm:prSet>
      <dgm:spPr/>
      <dgm:t>
        <a:bodyPr/>
        <a:lstStyle/>
        <a:p>
          <a:endParaRPr lang="en-AU"/>
        </a:p>
      </dgm:t>
    </dgm:pt>
  </dgm:ptLst>
  <dgm:cxnLst>
    <dgm:cxn modelId="{5E7DCE9A-AC62-4943-937B-A9DF07D05397}" type="presOf" srcId="{5199CA4A-4B8E-4377-A24A-C5A13CA4019D}" destId="{55928DC9-9E3A-4780-B4A1-9371354804D4}" srcOrd="0" destOrd="0" presId="urn:microsoft.com/office/officeart/2005/8/layout/default"/>
    <dgm:cxn modelId="{550D0127-E3A9-454F-AD4E-8D2ADC3BF158}" srcId="{5199CA4A-4B8E-4377-A24A-C5A13CA4019D}" destId="{722B4354-FFD2-42FB-B0CF-B32ADAA1C768}" srcOrd="0" destOrd="0" parTransId="{9FD53494-C0EF-49C1-BE56-F5154DA87593}" sibTransId="{E9270225-E7D5-4F2C-BE7E-1E4F36479B72}"/>
    <dgm:cxn modelId="{E19D5BD0-25AC-40F4-B7A9-0E6AD3E97C64}" srcId="{5199CA4A-4B8E-4377-A24A-C5A13CA4019D}" destId="{F862A23F-F7B7-4B46-9E2C-FF2FB0F21C60}" srcOrd="8" destOrd="0" parTransId="{B4765E97-7F69-472F-8CA6-514F10D8EE83}" sibTransId="{1D1A5A6A-1588-4A41-AAD2-F1DBDE9C2B4C}"/>
    <dgm:cxn modelId="{1E5C5EC6-1F27-4766-8B6C-B1D5F000565F}" srcId="{5199CA4A-4B8E-4377-A24A-C5A13CA4019D}" destId="{B9B29652-326B-4FDD-A427-1EF279133E28}" srcOrd="7" destOrd="0" parTransId="{65B066EF-3E0E-48E1-A5BB-6751803BCBFB}" sibTransId="{0D487933-2A68-4649-9C8E-5D262E31F4A7}"/>
    <dgm:cxn modelId="{D245E017-C6CF-4C0A-BC26-E3170C2502A5}" srcId="{5199CA4A-4B8E-4377-A24A-C5A13CA4019D}" destId="{1954876D-52B0-4A08-BFDD-18E104E2C8EF}" srcOrd="6" destOrd="0" parTransId="{30B02AC7-241B-449A-A617-2C83945D11D7}" sibTransId="{B2DFADAC-B2A1-4802-A74A-CEEF3347761D}"/>
    <dgm:cxn modelId="{16B1CD52-5CFC-45F8-93CD-30D877F79125}" type="presOf" srcId="{80151DFC-6836-4603-8E3A-070070AC9334}" destId="{EDE35033-7715-44F8-8428-6274FC1FF045}" srcOrd="0" destOrd="0" presId="urn:microsoft.com/office/officeart/2005/8/layout/default"/>
    <dgm:cxn modelId="{46652563-43CD-46AA-839B-760183E2E7B1}" srcId="{5199CA4A-4B8E-4377-A24A-C5A13CA4019D}" destId="{861E96FD-715B-4F75-8D71-B42D20A71ACF}" srcOrd="4" destOrd="0" parTransId="{5986722F-96CB-44A2-8239-817BC0DB1574}" sibTransId="{CA20016F-F4B1-472A-AA32-C3CAB5CBA255}"/>
    <dgm:cxn modelId="{E0319603-116C-4010-B889-AAE0C2A58093}" srcId="{5199CA4A-4B8E-4377-A24A-C5A13CA4019D}" destId="{C6C696A2-E9B3-4F2F-8C83-B79DE7DE3360}" srcOrd="1" destOrd="0" parTransId="{E471DD7E-F529-4F29-98DD-DB4833AC32D3}" sibTransId="{7CBF2B6F-28DA-4A1A-859D-BDA8BBA71B70}"/>
    <dgm:cxn modelId="{2239A565-AD6F-4F2F-B182-65E0FDF3EB8B}" type="presOf" srcId="{F862A23F-F7B7-4B46-9E2C-FF2FB0F21C60}" destId="{3AC0F510-E22A-4EA7-9D94-94F1D2A0BF52}" srcOrd="0" destOrd="0" presId="urn:microsoft.com/office/officeart/2005/8/layout/default"/>
    <dgm:cxn modelId="{9E452C2A-6B84-464A-AE0E-4CC596E53D1D}" srcId="{5199CA4A-4B8E-4377-A24A-C5A13CA4019D}" destId="{C98ACF9A-7C2D-4AAF-AC8F-833C42561419}" srcOrd="2" destOrd="0" parTransId="{BE9D1045-98E3-46A9-B354-2B4D3E178FB0}" sibTransId="{2D45718F-E234-4517-A632-9724AB782224}"/>
    <dgm:cxn modelId="{CB51A75A-3190-4E2A-8277-CA416861D334}" type="presOf" srcId="{63053AE4-6D83-4081-904A-A2A983249F56}" destId="{958260CC-CDEA-477F-AB57-32F8B32CAE51}" srcOrd="0" destOrd="0" presId="urn:microsoft.com/office/officeart/2005/8/layout/default"/>
    <dgm:cxn modelId="{607BE4D1-7537-484C-8559-60A8A733D11F}" type="presOf" srcId="{722B4354-FFD2-42FB-B0CF-B32ADAA1C768}" destId="{7AB0F380-D762-4EFF-86D6-CD7060C59261}" srcOrd="0" destOrd="0" presId="urn:microsoft.com/office/officeart/2005/8/layout/default"/>
    <dgm:cxn modelId="{6007B63F-F202-44E0-80D9-280F8D8454D1}" srcId="{5199CA4A-4B8E-4377-A24A-C5A13CA4019D}" destId="{80151DFC-6836-4603-8E3A-070070AC9334}" srcOrd="9" destOrd="0" parTransId="{5F1372C1-37E3-4042-A403-08DB003978F4}" sibTransId="{7930DB39-0680-429F-BA8D-2B39692062C3}"/>
    <dgm:cxn modelId="{8D943C42-116A-4254-9EB5-B44B73A1DC55}" srcId="{5199CA4A-4B8E-4377-A24A-C5A13CA4019D}" destId="{2092EE07-7486-4138-95A4-EF1780D7FB8E}" srcOrd="5" destOrd="0" parTransId="{651138CF-2654-4D91-960E-9CCBE42FFD94}" sibTransId="{51D99556-8B6A-49E8-AFF6-E2B810A12BA6}"/>
    <dgm:cxn modelId="{92EE60E0-E261-4B57-AB60-E2F8EFDB173B}" type="presOf" srcId="{861E96FD-715B-4F75-8D71-B42D20A71ACF}" destId="{7927F012-CA5E-4098-B670-A90A069BB167}" srcOrd="0" destOrd="0" presId="urn:microsoft.com/office/officeart/2005/8/layout/default"/>
    <dgm:cxn modelId="{548F8DB0-BD2E-4E75-BC2E-903AEEF70156}" type="presOf" srcId="{1954876D-52B0-4A08-BFDD-18E104E2C8EF}" destId="{42EB1D04-DC04-4C83-A6ED-49EF435695AC}" srcOrd="0" destOrd="0" presId="urn:microsoft.com/office/officeart/2005/8/layout/default"/>
    <dgm:cxn modelId="{54C2FB41-E443-4DCB-BEBC-329D6C804D28}" type="presOf" srcId="{2092EE07-7486-4138-95A4-EF1780D7FB8E}" destId="{5507EA5C-08AC-4A79-89F1-1B97C9F07BA1}" srcOrd="0" destOrd="0" presId="urn:microsoft.com/office/officeart/2005/8/layout/default"/>
    <dgm:cxn modelId="{655E8562-400C-49EA-AE54-A95CACE936FE}" type="presOf" srcId="{C6C696A2-E9B3-4F2F-8C83-B79DE7DE3360}" destId="{0FD0627C-91BF-42D8-B0B2-ABF4B9B86B66}" srcOrd="0" destOrd="0" presId="urn:microsoft.com/office/officeart/2005/8/layout/default"/>
    <dgm:cxn modelId="{AE3E787A-865A-4E4E-9095-60145165A794}" type="presOf" srcId="{C98ACF9A-7C2D-4AAF-AC8F-833C42561419}" destId="{FB9D2415-52F7-4553-AB19-B3A487E59C31}" srcOrd="0" destOrd="0" presId="urn:microsoft.com/office/officeart/2005/8/layout/default"/>
    <dgm:cxn modelId="{76FE0727-4893-4B39-9357-2A091D3F7FBA}" type="presOf" srcId="{B9B29652-326B-4FDD-A427-1EF279133E28}" destId="{EC5E51F3-FD00-4FF7-ADFC-3D25611EFBA2}" srcOrd="0" destOrd="0" presId="urn:microsoft.com/office/officeart/2005/8/layout/default"/>
    <dgm:cxn modelId="{7A9FCA23-C2FD-462A-A967-C29839735475}" srcId="{5199CA4A-4B8E-4377-A24A-C5A13CA4019D}" destId="{63053AE4-6D83-4081-904A-A2A983249F56}" srcOrd="3" destOrd="0" parTransId="{3EF69632-0105-4E21-B02F-F25BFD75408D}" sibTransId="{C9E438FD-1F2A-45B0-9C07-FFFEAB6215CB}"/>
    <dgm:cxn modelId="{3743A4FC-76CA-4456-B840-1049AE79C1A5}" type="presParOf" srcId="{55928DC9-9E3A-4780-B4A1-9371354804D4}" destId="{7AB0F380-D762-4EFF-86D6-CD7060C59261}" srcOrd="0" destOrd="0" presId="urn:microsoft.com/office/officeart/2005/8/layout/default"/>
    <dgm:cxn modelId="{FC30EBA0-81E7-4273-8A3C-16C5B29EEDA1}" type="presParOf" srcId="{55928DC9-9E3A-4780-B4A1-9371354804D4}" destId="{05721997-3105-4E02-AF64-D6F407D3DF45}" srcOrd="1" destOrd="0" presId="urn:microsoft.com/office/officeart/2005/8/layout/default"/>
    <dgm:cxn modelId="{E5B92CE3-01D2-4ECC-8FBC-60C52A32F204}" type="presParOf" srcId="{55928DC9-9E3A-4780-B4A1-9371354804D4}" destId="{0FD0627C-91BF-42D8-B0B2-ABF4B9B86B66}" srcOrd="2" destOrd="0" presId="urn:microsoft.com/office/officeart/2005/8/layout/default"/>
    <dgm:cxn modelId="{4AD0ACDC-59BE-4629-AF44-D8A7E06708F1}" type="presParOf" srcId="{55928DC9-9E3A-4780-B4A1-9371354804D4}" destId="{3963BCF0-B2F0-4C1E-9592-6551B497AF8C}" srcOrd="3" destOrd="0" presId="urn:microsoft.com/office/officeart/2005/8/layout/default"/>
    <dgm:cxn modelId="{3EF38A82-14AC-4D5C-930A-7AA45B016C30}" type="presParOf" srcId="{55928DC9-9E3A-4780-B4A1-9371354804D4}" destId="{FB9D2415-52F7-4553-AB19-B3A487E59C31}" srcOrd="4" destOrd="0" presId="urn:microsoft.com/office/officeart/2005/8/layout/default"/>
    <dgm:cxn modelId="{C2CEF524-7B84-49EE-B5E4-45BBF6767EAD}" type="presParOf" srcId="{55928DC9-9E3A-4780-B4A1-9371354804D4}" destId="{4FB617DB-6D7D-4441-9810-4C160C456A65}" srcOrd="5" destOrd="0" presId="urn:microsoft.com/office/officeart/2005/8/layout/default"/>
    <dgm:cxn modelId="{3BD8BB6A-06CD-4062-872E-DCE8F16C160C}" type="presParOf" srcId="{55928DC9-9E3A-4780-B4A1-9371354804D4}" destId="{958260CC-CDEA-477F-AB57-32F8B32CAE51}" srcOrd="6" destOrd="0" presId="urn:microsoft.com/office/officeart/2005/8/layout/default"/>
    <dgm:cxn modelId="{88BFF867-E3C8-4D82-B930-B910F1980686}" type="presParOf" srcId="{55928DC9-9E3A-4780-B4A1-9371354804D4}" destId="{3D3C158F-9BFC-4E58-81E7-6A2803B818FB}" srcOrd="7" destOrd="0" presId="urn:microsoft.com/office/officeart/2005/8/layout/default"/>
    <dgm:cxn modelId="{93477210-5CAA-49A2-B1A0-0748133CFFB4}" type="presParOf" srcId="{55928DC9-9E3A-4780-B4A1-9371354804D4}" destId="{7927F012-CA5E-4098-B670-A90A069BB167}" srcOrd="8" destOrd="0" presId="urn:microsoft.com/office/officeart/2005/8/layout/default"/>
    <dgm:cxn modelId="{D36CDF5E-8B84-43AE-A648-57ECB95A2C8C}" type="presParOf" srcId="{55928DC9-9E3A-4780-B4A1-9371354804D4}" destId="{1B1427CF-244E-4A2F-BFC4-D057A84D80F4}" srcOrd="9" destOrd="0" presId="urn:microsoft.com/office/officeart/2005/8/layout/default"/>
    <dgm:cxn modelId="{7FE46C39-7A98-4012-9487-74143CB0EF5A}" type="presParOf" srcId="{55928DC9-9E3A-4780-B4A1-9371354804D4}" destId="{5507EA5C-08AC-4A79-89F1-1B97C9F07BA1}" srcOrd="10" destOrd="0" presId="urn:microsoft.com/office/officeart/2005/8/layout/default"/>
    <dgm:cxn modelId="{651AF562-74A6-4635-A146-EC5B6ADE0FA1}" type="presParOf" srcId="{55928DC9-9E3A-4780-B4A1-9371354804D4}" destId="{78C94012-F63B-4C33-AAFD-E35E432210FB}" srcOrd="11" destOrd="0" presId="urn:microsoft.com/office/officeart/2005/8/layout/default"/>
    <dgm:cxn modelId="{EE5677F6-36E2-4C6F-A4AA-13ACEA8B1574}" type="presParOf" srcId="{55928DC9-9E3A-4780-B4A1-9371354804D4}" destId="{42EB1D04-DC04-4C83-A6ED-49EF435695AC}" srcOrd="12" destOrd="0" presId="urn:microsoft.com/office/officeart/2005/8/layout/default"/>
    <dgm:cxn modelId="{58CC5A26-E33C-4D82-9B3D-6615557583D4}" type="presParOf" srcId="{55928DC9-9E3A-4780-B4A1-9371354804D4}" destId="{6E133FE9-D201-4709-89B6-89D8086C8F5F}" srcOrd="13" destOrd="0" presId="urn:microsoft.com/office/officeart/2005/8/layout/default"/>
    <dgm:cxn modelId="{6E5CEE91-D214-47BC-9E62-15507E7D61B9}" type="presParOf" srcId="{55928DC9-9E3A-4780-B4A1-9371354804D4}" destId="{EC5E51F3-FD00-4FF7-ADFC-3D25611EFBA2}" srcOrd="14" destOrd="0" presId="urn:microsoft.com/office/officeart/2005/8/layout/default"/>
    <dgm:cxn modelId="{0B27D52C-9AD7-4765-8BFC-F55E584D1EB8}" type="presParOf" srcId="{55928DC9-9E3A-4780-B4A1-9371354804D4}" destId="{9BFF646A-F2A9-40BE-9B9C-70908C382A62}" srcOrd="15" destOrd="0" presId="urn:microsoft.com/office/officeart/2005/8/layout/default"/>
    <dgm:cxn modelId="{835E7A75-22DA-49F9-883F-DA555EE1B164}" type="presParOf" srcId="{55928DC9-9E3A-4780-B4A1-9371354804D4}" destId="{3AC0F510-E22A-4EA7-9D94-94F1D2A0BF52}" srcOrd="16" destOrd="0" presId="urn:microsoft.com/office/officeart/2005/8/layout/default"/>
    <dgm:cxn modelId="{96E1A53B-F681-4950-8264-0ADD6079C6B8}" type="presParOf" srcId="{55928DC9-9E3A-4780-B4A1-9371354804D4}" destId="{FDD9D405-AF64-4000-B77C-E60D4E0636F3}" srcOrd="17" destOrd="0" presId="urn:microsoft.com/office/officeart/2005/8/layout/default"/>
    <dgm:cxn modelId="{F02EEF50-189C-41C7-80E8-6948F3ADE1F6}" type="presParOf" srcId="{55928DC9-9E3A-4780-B4A1-9371354804D4}" destId="{EDE35033-7715-44F8-8428-6274FC1FF045}" srcOrd="18"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0F380-D762-4EFF-86D6-CD7060C59261}">
      <dsp:nvSpPr>
        <dsp:cNvPr id="0" name=""/>
        <dsp:cNvSpPr/>
      </dsp:nvSpPr>
      <dsp:spPr>
        <a:xfrm>
          <a:off x="3750" y="3565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smtClean="0"/>
            <a:t>Established in 2010</a:t>
          </a:r>
          <a:endParaRPr lang="en-AU" sz="2300" kern="1200"/>
        </a:p>
      </dsp:txBody>
      <dsp:txXfrm>
        <a:off x="3750" y="356502"/>
        <a:ext cx="2030610" cy="1218366"/>
      </dsp:txXfrm>
    </dsp:sp>
    <dsp:sp modelId="{0FD0627C-91BF-42D8-B0B2-ABF4B9B86B66}">
      <dsp:nvSpPr>
        <dsp:cNvPr id="0" name=""/>
        <dsp:cNvSpPr/>
      </dsp:nvSpPr>
      <dsp:spPr>
        <a:xfrm>
          <a:off x="2237422" y="3565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smtClean="0"/>
            <a:t>NFP member organisation</a:t>
          </a:r>
          <a:endParaRPr lang="en-AU" sz="2300" kern="1200"/>
        </a:p>
      </dsp:txBody>
      <dsp:txXfrm>
        <a:off x="2237422" y="356502"/>
        <a:ext cx="2030610" cy="1218366"/>
      </dsp:txXfrm>
    </dsp:sp>
    <dsp:sp modelId="{FB9D2415-52F7-4553-AB19-B3A487E59C31}">
      <dsp:nvSpPr>
        <dsp:cNvPr id="0" name=""/>
        <dsp:cNvSpPr/>
      </dsp:nvSpPr>
      <dsp:spPr>
        <a:xfrm>
          <a:off x="4471094" y="3565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dirty="0" smtClean="0"/>
            <a:t>280+ members</a:t>
          </a:r>
          <a:endParaRPr lang="en-AU" sz="2300" kern="1200" dirty="0"/>
        </a:p>
      </dsp:txBody>
      <dsp:txXfrm>
        <a:off x="4471094" y="356502"/>
        <a:ext cx="2030610" cy="1218366"/>
      </dsp:txXfrm>
    </dsp:sp>
    <dsp:sp modelId="{958260CC-CDEA-477F-AB57-32F8B32CAE51}">
      <dsp:nvSpPr>
        <dsp:cNvPr id="0" name=""/>
        <dsp:cNvSpPr/>
      </dsp:nvSpPr>
      <dsp:spPr>
        <a:xfrm>
          <a:off x="6704766" y="3565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smtClean="0"/>
            <a:t>National reach</a:t>
          </a:r>
          <a:endParaRPr lang="en-AU" sz="2300" kern="1200"/>
        </a:p>
      </dsp:txBody>
      <dsp:txXfrm>
        <a:off x="6704766" y="356502"/>
        <a:ext cx="2030610" cy="1218366"/>
      </dsp:txXfrm>
    </dsp:sp>
    <dsp:sp modelId="{7927F012-CA5E-4098-B670-A90A069BB167}">
      <dsp:nvSpPr>
        <dsp:cNvPr id="0" name=""/>
        <dsp:cNvSpPr/>
      </dsp:nvSpPr>
      <dsp:spPr>
        <a:xfrm>
          <a:off x="8938438" y="3565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smtClean="0"/>
            <a:t>Public and private sector</a:t>
          </a:r>
          <a:endParaRPr lang="en-AU" sz="2300" kern="1200"/>
        </a:p>
      </dsp:txBody>
      <dsp:txXfrm>
        <a:off x="8938438" y="356502"/>
        <a:ext cx="2030610" cy="1218366"/>
      </dsp:txXfrm>
    </dsp:sp>
    <dsp:sp modelId="{5507EA5C-08AC-4A79-89F1-1B97C9F07BA1}">
      <dsp:nvSpPr>
        <dsp:cNvPr id="0" name=""/>
        <dsp:cNvSpPr/>
      </dsp:nvSpPr>
      <dsp:spPr>
        <a:xfrm>
          <a:off x="6710533" y="18002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smtClean="0"/>
            <a:t>Transition support services</a:t>
          </a:r>
          <a:endParaRPr lang="en-AU" sz="2300" kern="1200"/>
        </a:p>
      </dsp:txBody>
      <dsp:txXfrm>
        <a:off x="6710533" y="1800202"/>
        <a:ext cx="2030610" cy="1218366"/>
      </dsp:txXfrm>
    </dsp:sp>
    <dsp:sp modelId="{42EB1D04-DC04-4C83-A6ED-49EF435695AC}">
      <dsp:nvSpPr>
        <dsp:cNvPr id="0" name=""/>
        <dsp:cNvSpPr/>
      </dsp:nvSpPr>
      <dsp:spPr>
        <a:xfrm>
          <a:off x="4478282" y="18002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dirty="0" smtClean="0"/>
            <a:t>Consulting &amp; training</a:t>
          </a:r>
          <a:endParaRPr lang="en-AU" sz="2300" kern="1200" dirty="0"/>
        </a:p>
      </dsp:txBody>
      <dsp:txXfrm>
        <a:off x="4478282" y="1800202"/>
        <a:ext cx="2030610" cy="1218366"/>
      </dsp:txXfrm>
    </dsp:sp>
    <dsp:sp modelId="{EC5E51F3-FD00-4FF7-ADFC-3D25611EFBA2}">
      <dsp:nvSpPr>
        <dsp:cNvPr id="0" name=""/>
        <dsp:cNvSpPr/>
      </dsp:nvSpPr>
      <dsp:spPr>
        <a:xfrm>
          <a:off x="2211349" y="18002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dirty="0" smtClean="0"/>
            <a:t>HR policy and practice review</a:t>
          </a:r>
          <a:endParaRPr lang="en-AU" sz="2300" kern="1200" dirty="0"/>
        </a:p>
      </dsp:txBody>
      <dsp:txXfrm>
        <a:off x="2211349" y="1800202"/>
        <a:ext cx="2030610" cy="1218366"/>
      </dsp:txXfrm>
    </dsp:sp>
    <dsp:sp modelId="{3AC0F510-E22A-4EA7-9D94-94F1D2A0BF52}">
      <dsp:nvSpPr>
        <dsp:cNvPr id="0" name=""/>
        <dsp:cNvSpPr/>
      </dsp:nvSpPr>
      <dsp:spPr>
        <a:xfrm>
          <a:off x="19893" y="1800202"/>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dirty="0" smtClean="0"/>
            <a:t>Benchmarking (AWEI)</a:t>
          </a:r>
          <a:endParaRPr lang="en-AU" sz="2300" kern="1200" dirty="0"/>
        </a:p>
      </dsp:txBody>
      <dsp:txXfrm>
        <a:off x="19893" y="1800202"/>
        <a:ext cx="2030610" cy="1218366"/>
      </dsp:txXfrm>
    </dsp:sp>
    <dsp:sp modelId="{EDE35033-7715-44F8-8428-6274FC1FF045}">
      <dsp:nvSpPr>
        <dsp:cNvPr id="0" name=""/>
        <dsp:cNvSpPr/>
      </dsp:nvSpPr>
      <dsp:spPr>
        <a:xfrm>
          <a:off x="8928407" y="1805965"/>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AU" sz="2300" kern="1200" dirty="0" smtClean="0"/>
            <a:t>Pride in Practice annual conference</a:t>
          </a:r>
          <a:endParaRPr lang="en-AU" sz="2300" kern="1200" dirty="0"/>
        </a:p>
      </dsp:txBody>
      <dsp:txXfrm>
        <a:off x="8928407" y="1805965"/>
        <a:ext cx="2030610" cy="12183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7C9467-83AD-42DF-B6F3-E9C613A817F9}" type="datetimeFigureOut">
              <a:rPr lang="en-AU" smtClean="0"/>
              <a:t>24/10/2018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D580F-EB44-4731-8122-C98B7956565A}" type="slidenum">
              <a:rPr lang="en-AU" smtClean="0"/>
              <a:t>‹#›</a:t>
            </a:fld>
            <a:endParaRPr lang="en-AU"/>
          </a:p>
        </p:txBody>
      </p:sp>
    </p:spTree>
    <p:extLst>
      <p:ext uri="{BB962C8B-B14F-4D97-AF65-F5344CB8AC3E}">
        <p14:creationId xmlns:p14="http://schemas.microsoft.com/office/powerpoint/2010/main" val="39293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F25DF6A-BB92-4E21-A598-19D3BD175018}"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570055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79413" y="685800"/>
            <a:ext cx="6099175" cy="34305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b="1" dirty="0" smtClean="0"/>
              <a:t>Terminology – transitioning</a:t>
            </a:r>
            <a:r>
              <a:rPr lang="en-AU" altLang="en-US" b="1" baseline="0" dirty="0" smtClean="0"/>
              <a:t> and gender affirmation mean the </a:t>
            </a:r>
            <a:r>
              <a:rPr lang="en-AU" altLang="en-US" b="1" baseline="0" smtClean="0"/>
              <a:t>same thing.</a:t>
            </a:r>
            <a:endParaRPr lang="en-AU" altLang="en-US" b="1" dirty="0"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A2E244F-D43F-43B1-B8E5-9380651D01D3}" type="slidenum">
              <a:rPr lang="en-US" altLang="en-US" smtClean="0">
                <a:solidFill>
                  <a:prstClr val="black"/>
                </a:solidFill>
              </a:rPr>
              <a:pPr eaLnBrk="1" hangingPunct="1">
                <a:spcBef>
                  <a:spcPct val="0"/>
                </a:spcBef>
              </a:pPr>
              <a:t>4</a:t>
            </a:fld>
            <a:endParaRPr lang="en-US" altLang="en-US" smtClean="0">
              <a:solidFill>
                <a:prstClr val="black"/>
              </a:solidFill>
            </a:endParaRPr>
          </a:p>
        </p:txBody>
      </p:sp>
    </p:spTree>
    <p:extLst>
      <p:ext uri="{BB962C8B-B14F-4D97-AF65-F5344CB8AC3E}">
        <p14:creationId xmlns:p14="http://schemas.microsoft.com/office/powerpoint/2010/main" val="2524408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79413" y="685800"/>
            <a:ext cx="6099175" cy="34305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b="1" dirty="0" smtClean="0"/>
              <a:t>Terminology – transitioning</a:t>
            </a:r>
            <a:r>
              <a:rPr lang="en-AU" altLang="en-US" b="1" baseline="0" dirty="0" smtClean="0"/>
              <a:t> and gender affirmation mean the </a:t>
            </a:r>
            <a:r>
              <a:rPr lang="en-AU" altLang="en-US" b="1" baseline="0" smtClean="0"/>
              <a:t>same thing.</a:t>
            </a:r>
            <a:endParaRPr lang="en-AU" altLang="en-US" b="1" dirty="0"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A2E244F-D43F-43B1-B8E5-9380651D01D3}" type="slidenum">
              <a:rPr lang="en-US" altLang="en-US" smtClean="0">
                <a:solidFill>
                  <a:prstClr val="black"/>
                </a:solidFill>
              </a:rPr>
              <a:pPr eaLnBrk="1" hangingPunct="1">
                <a:spcBef>
                  <a:spcPct val="0"/>
                </a:spcBef>
              </a:pPr>
              <a:t>5</a:t>
            </a:fld>
            <a:endParaRPr lang="en-US" altLang="en-US" smtClean="0">
              <a:solidFill>
                <a:prstClr val="black"/>
              </a:solidFill>
            </a:endParaRPr>
          </a:p>
        </p:txBody>
      </p:sp>
    </p:spTree>
    <p:extLst>
      <p:ext uri="{BB962C8B-B14F-4D97-AF65-F5344CB8AC3E}">
        <p14:creationId xmlns:p14="http://schemas.microsoft.com/office/powerpoint/2010/main" val="2524408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79413" y="685800"/>
            <a:ext cx="6099175" cy="34305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b="1" dirty="0"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A2E244F-D43F-43B1-B8E5-9380651D01D3}" type="slidenum">
              <a:rPr lang="en-US" altLang="en-US" smtClean="0">
                <a:solidFill>
                  <a:prstClr val="black"/>
                </a:solidFill>
              </a:rPr>
              <a:pPr eaLnBrk="1" hangingPunct="1">
                <a:spcBef>
                  <a:spcPct val="0"/>
                </a:spcBef>
              </a:pPr>
              <a:t>6</a:t>
            </a:fld>
            <a:endParaRPr lang="en-US" altLang="en-US" smtClean="0">
              <a:solidFill>
                <a:prstClr val="black"/>
              </a:solidFill>
            </a:endParaRPr>
          </a:p>
        </p:txBody>
      </p:sp>
    </p:spTree>
    <p:extLst>
      <p:ext uri="{BB962C8B-B14F-4D97-AF65-F5344CB8AC3E}">
        <p14:creationId xmlns:p14="http://schemas.microsoft.com/office/powerpoint/2010/main" val="2524408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379413" y="685800"/>
            <a:ext cx="6099175" cy="3430588"/>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1363" indent="-284163" eaLnBrk="0" hangingPunct="0">
              <a:spcBef>
                <a:spcPct val="30000"/>
              </a:spcBef>
              <a:defRPr sz="1200">
                <a:solidFill>
                  <a:schemeClr val="tx1"/>
                </a:solidFill>
                <a:latin typeface="Arial" charset="0"/>
                <a:cs typeface="Arial" charset="0"/>
              </a:defRPr>
            </a:lvl2pPr>
            <a:lvl3pPr marL="1141413" indent="-227013" eaLnBrk="0" hangingPunct="0">
              <a:spcBef>
                <a:spcPct val="30000"/>
              </a:spcBef>
              <a:defRPr sz="1200">
                <a:solidFill>
                  <a:schemeClr val="tx1"/>
                </a:solidFill>
                <a:latin typeface="Arial" charset="0"/>
                <a:cs typeface="Arial" charset="0"/>
              </a:defRPr>
            </a:lvl3pPr>
            <a:lvl4pPr marL="1598613" indent="-227013" eaLnBrk="0" hangingPunct="0">
              <a:spcBef>
                <a:spcPct val="30000"/>
              </a:spcBef>
              <a:defRPr sz="1200">
                <a:solidFill>
                  <a:schemeClr val="tx1"/>
                </a:solidFill>
                <a:latin typeface="Arial" charset="0"/>
                <a:cs typeface="Arial" charset="0"/>
              </a:defRPr>
            </a:lvl4pPr>
            <a:lvl5pPr marL="2055813" indent="-227013" eaLnBrk="0" hangingPunct="0">
              <a:spcBef>
                <a:spcPct val="30000"/>
              </a:spcBef>
              <a:defRPr sz="1200">
                <a:solidFill>
                  <a:schemeClr val="tx1"/>
                </a:solidFill>
                <a:latin typeface="Arial" charset="0"/>
                <a:cs typeface="Arial" charset="0"/>
              </a:defRPr>
            </a:lvl5pPr>
            <a:lvl6pPr marL="2513013" indent="-227013" eaLnBrk="0" fontAlgn="base" hangingPunct="0">
              <a:spcBef>
                <a:spcPct val="30000"/>
              </a:spcBef>
              <a:spcAft>
                <a:spcPct val="0"/>
              </a:spcAft>
              <a:defRPr sz="1200">
                <a:solidFill>
                  <a:schemeClr val="tx1"/>
                </a:solidFill>
                <a:latin typeface="Arial" charset="0"/>
                <a:cs typeface="Arial" charset="0"/>
              </a:defRPr>
            </a:lvl6pPr>
            <a:lvl7pPr marL="2970213" indent="-227013" eaLnBrk="0" fontAlgn="base" hangingPunct="0">
              <a:spcBef>
                <a:spcPct val="30000"/>
              </a:spcBef>
              <a:spcAft>
                <a:spcPct val="0"/>
              </a:spcAft>
              <a:defRPr sz="1200">
                <a:solidFill>
                  <a:schemeClr val="tx1"/>
                </a:solidFill>
                <a:latin typeface="Arial" charset="0"/>
                <a:cs typeface="Arial" charset="0"/>
              </a:defRPr>
            </a:lvl7pPr>
            <a:lvl8pPr marL="3427413" indent="-227013" eaLnBrk="0" fontAlgn="base" hangingPunct="0">
              <a:spcBef>
                <a:spcPct val="30000"/>
              </a:spcBef>
              <a:spcAft>
                <a:spcPct val="0"/>
              </a:spcAft>
              <a:defRPr sz="1200">
                <a:solidFill>
                  <a:schemeClr val="tx1"/>
                </a:solidFill>
                <a:latin typeface="Arial" charset="0"/>
                <a:cs typeface="Arial" charset="0"/>
              </a:defRPr>
            </a:lvl8pPr>
            <a:lvl9pPr marL="3884613" indent="-22701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343A179-FBF8-4A01-B7A5-810966930CB8}" type="slidenum">
              <a:rPr lang="en-US" altLang="en-US" smtClean="0">
                <a:solidFill>
                  <a:prstClr val="black"/>
                </a:solidFill>
              </a:rPr>
              <a:pPr eaLnBrk="1" hangingPunct="1">
                <a:spcBef>
                  <a:spcPct val="0"/>
                </a:spcBef>
              </a:pPr>
              <a:t>8</a:t>
            </a:fld>
            <a:endParaRPr lang="en-US" altLang="en-US" smtClean="0">
              <a:solidFill>
                <a:prstClr val="black"/>
              </a:solidFill>
            </a:endParaRPr>
          </a:p>
        </p:txBody>
      </p:sp>
    </p:spTree>
    <p:extLst>
      <p:ext uri="{BB962C8B-B14F-4D97-AF65-F5344CB8AC3E}">
        <p14:creationId xmlns:p14="http://schemas.microsoft.com/office/powerpoint/2010/main" val="2718808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EB4BFC51-C954-4B63-9A50-4E62A390DD77}" type="slidenum">
              <a:rPr lang="en-AU" smtClean="0"/>
              <a:pPr/>
              <a:t>9</a:t>
            </a:fld>
            <a:endParaRPr lang="en-AU"/>
          </a:p>
        </p:txBody>
      </p:sp>
    </p:spTree>
    <p:extLst>
      <p:ext uri="{BB962C8B-B14F-4D97-AF65-F5344CB8AC3E}">
        <p14:creationId xmlns:p14="http://schemas.microsoft.com/office/powerpoint/2010/main" val="2804584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4763" y="328613"/>
            <a:ext cx="6577012" cy="37004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49684" y="4110964"/>
            <a:ext cx="6361554" cy="5508691"/>
          </a:xfrm>
        </p:spPr>
        <p:txBody>
          <a:bodyPr>
            <a:normAutofit fontScale="32500" lnSpcReduction="20000"/>
          </a:bodyPr>
          <a:lstStyle/>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The media has a role to play in raising awareness of suicide as a public health issue and prevention behaviour</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Reporting that focusses on suicide as a health and community issue (never as a crime) helps to challenge public misconceptions and myths, increase community awareness and decrease stigma and encourage discussion and prevention activities</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This includes reporting about the broader issue of suicide for example analysis of policy, practice, research, rates and trends</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To decrease risk it may be helpful to: </a:t>
            </a: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Provide context</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providing general information about suicide and its relationship to mental illness and other risk factors;</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Avoiding simplistic explanations that suggest suicide might be the result of a single factor or event.</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Highlighting the difficulty of the issue; it may have many layers and a number of risk factors and warning signs.</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Frame suicide as a tragic, avoidable loss – most suicide can be prevented</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Focus on the negative impact on others – </a:t>
            </a:r>
          </a:p>
          <a:p>
            <a:pPr eaLnBrk="1" fontAlgn="auto" hangingPunct="1">
              <a:spcBef>
                <a:spcPts val="0"/>
              </a:spcBef>
              <a:spcAft>
                <a:spcPts val="0"/>
              </a:spcAft>
              <a:defRPr/>
            </a:pPr>
            <a:r>
              <a:rPr lang="en-AU" sz="2400" kern="0" dirty="0" smtClean="0">
                <a:solidFill>
                  <a:sysClr val="windowText" lastClr="000000"/>
                </a:solidFill>
                <a:latin typeface="Avenir Roman"/>
                <a:sym typeface="Avenir Roman"/>
              </a:rPr>
              <a:t>to increase community understanding </a:t>
            </a:r>
            <a:r>
              <a:rPr lang="en-AU" sz="1400" dirty="0" smtClean="0">
                <a:solidFill>
                  <a:prstClr val="black"/>
                </a:solidFill>
                <a:ea typeface="Calibri"/>
                <a:cs typeface="Times New Roman"/>
              </a:rPr>
              <a:t>can increase understanding about the experiences of those affected by suicide.</a:t>
            </a: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buSzPct val="100000"/>
              <a:defRPr sz="1800"/>
            </a:pPr>
            <a:r>
              <a:rPr lang="en-AU" sz="2400" kern="0" dirty="0" smtClean="0">
                <a:solidFill>
                  <a:sysClr val="windowText" lastClr="000000"/>
                </a:solidFill>
                <a:latin typeface="Avenir Roman"/>
                <a:sym typeface="Avenir Roman"/>
              </a:rPr>
              <a:t>and challenge thoughts of suicidal person re: </a:t>
            </a:r>
            <a:r>
              <a:rPr lang="en-AU" sz="2400" kern="0" dirty="0" err="1" smtClean="0">
                <a:solidFill>
                  <a:sysClr val="windowText" lastClr="000000"/>
                </a:solidFill>
                <a:latin typeface="Avenir Roman"/>
                <a:sym typeface="Avenir Roman"/>
              </a:rPr>
              <a:t>burdonsomeness</a:t>
            </a:r>
            <a:r>
              <a:rPr lang="en-AU" sz="2400" kern="0" dirty="0" smtClean="0">
                <a:solidFill>
                  <a:sysClr val="windowText" lastClr="000000"/>
                </a:solidFill>
                <a:latin typeface="Avenir Roman"/>
                <a:sym typeface="Avenir Roman"/>
              </a:rPr>
              <a:t> </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Explore stories of overcoming suicidal ideation</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can promote hope and may encourage others to seek help</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 Promote help-seeking information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It’s helpful for reporting to inform the community about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causes of suicide,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warning signs,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the importance of taking suicidal thoughts seriously and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providing information about where people can get support </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e.g. helpline contacts and information about crisis support services, treatment and support options</a:t>
            </a:r>
          </a:p>
          <a:p>
            <a:pPr defTabSz="457200" eaLnBrk="1" fontAlgn="auto" hangingPunct="1">
              <a:lnSpc>
                <a:spcPct val="125000"/>
              </a:lnSpc>
              <a:spcBef>
                <a:spcPts val="0"/>
              </a:spcBef>
              <a:spcAft>
                <a:spcPts val="0"/>
              </a:spcAft>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Other Things to remember when talking to the media about suicide:</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 Consider the potential impact of the story and whether you should be involved;</a:t>
            </a: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But do Provide expert comment or advice where possible;</a:t>
            </a:r>
          </a:p>
          <a:p>
            <a:pPr marL="240631" indent="-240631" defTabSz="457200" eaLnBrk="1" fontAlgn="auto" hangingPunct="1">
              <a:lnSpc>
                <a:spcPct val="125000"/>
              </a:lnSpc>
              <a:spcBef>
                <a:spcPts val="0"/>
              </a:spcBef>
              <a:spcAft>
                <a:spcPts val="0"/>
              </a:spcAft>
              <a:buSzPct val="100000"/>
              <a:buFontTx/>
              <a:buChar char="-"/>
              <a:defRPr sz="1800"/>
            </a:pPr>
            <a:r>
              <a:rPr lang="en-AU" sz="2400" kern="0" dirty="0" smtClean="0">
                <a:solidFill>
                  <a:sysClr val="windowText" lastClr="000000"/>
                </a:solidFill>
                <a:latin typeface="Avenir Roman"/>
                <a:sym typeface="Avenir Roman"/>
              </a:rPr>
              <a:t>Use appropriate language for the reasons previously discussed as well as that Certain ways of talking about suicide can alienate members of the community</a:t>
            </a:r>
            <a:r>
              <a:rPr lang="en-AU" sz="2400" dirty="0" smtClean="0"/>
              <a:t>, sensationalise the issue or inadvertently contribute to suicide being presented as glamorous or an option for dealing with problems. People who are vulnerable to suicide, or bereaved by suicide, can be particularly impacted by language. It is important to use language that is in line with suggestions for the media </a:t>
            </a:r>
          </a:p>
          <a:p>
            <a:pPr marL="240631" indent="-240631" defTabSz="457200" eaLnBrk="1" fontAlgn="auto" hangingPunct="1">
              <a:lnSpc>
                <a:spcPct val="125000"/>
              </a:lnSpc>
              <a:spcBef>
                <a:spcPts val="0"/>
              </a:spcBef>
              <a:spcAft>
                <a:spcPts val="0"/>
              </a:spcAft>
              <a:buSzPct val="100000"/>
              <a:buFontTx/>
              <a:buChar char="-"/>
              <a:defRPr sz="1800"/>
            </a:pPr>
            <a:endParaRPr lang="en-AU" sz="2400" kern="0" dirty="0" smtClean="0">
              <a:solidFill>
                <a:sysClr val="windowText" lastClr="000000"/>
              </a:solidFill>
              <a:latin typeface="Avenir Roman"/>
              <a:sym typeface="Avenir Roman"/>
            </a:endParaRP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 Exercise caution when providing access to people who have been bereaved by suicide;</a:t>
            </a:r>
          </a:p>
          <a:p>
            <a:pPr defTabSz="457200" eaLnBrk="1" fontAlgn="auto" hangingPunct="1">
              <a:lnSpc>
                <a:spcPct val="125000"/>
              </a:lnSpc>
              <a:spcBef>
                <a:spcPts val="0"/>
              </a:spcBef>
              <a:spcAft>
                <a:spcPts val="0"/>
              </a:spcAft>
              <a:defRPr sz="1800"/>
            </a:pPr>
            <a:r>
              <a:rPr lang="en-AU" sz="2400" kern="0" dirty="0" smtClean="0">
                <a:solidFill>
                  <a:sysClr val="windowText" lastClr="000000"/>
                </a:solidFill>
                <a:latin typeface="Avenir Roman"/>
                <a:sym typeface="Avenir Roman"/>
              </a:rPr>
              <a:t>- Promote the </a:t>
            </a:r>
            <a:r>
              <a:rPr lang="en-AU" sz="2400" kern="0" dirty="0" err="1" smtClean="0">
                <a:solidFill>
                  <a:sysClr val="windowText" lastClr="000000"/>
                </a:solidFill>
                <a:latin typeface="Avenir Roman"/>
                <a:sym typeface="Avenir Roman"/>
              </a:rPr>
              <a:t>Mindframe</a:t>
            </a:r>
            <a:r>
              <a:rPr lang="en-AU" sz="2400" kern="0" dirty="0" smtClean="0">
                <a:solidFill>
                  <a:sysClr val="windowText" lastClr="000000"/>
                </a:solidFill>
                <a:latin typeface="Avenir Roman"/>
                <a:sym typeface="Avenir Roman"/>
              </a:rPr>
              <a:t> for media professionals resources and website to journalists.</a:t>
            </a:r>
          </a:p>
          <a:p>
            <a:pPr eaLnBrk="1" fontAlgn="auto" hangingPunct="1">
              <a:lnSpc>
                <a:spcPct val="115000"/>
              </a:lnSpc>
              <a:spcBef>
                <a:spcPts val="0"/>
              </a:spcBef>
              <a:spcAft>
                <a:spcPts val="600"/>
              </a:spcAft>
              <a:tabLst>
                <a:tab pos="457200" algn="l"/>
              </a:tabLst>
              <a:defRPr/>
            </a:pPr>
            <a:endParaRPr lang="en-AU" sz="1400" dirty="0" smtClean="0">
              <a:ea typeface="Calibri"/>
              <a:cs typeface="Times New Roman"/>
            </a:endParaRPr>
          </a:p>
          <a:p>
            <a:pPr marL="285750" indent="-285750" eaLnBrk="1" fontAlgn="auto" hangingPunct="1">
              <a:lnSpc>
                <a:spcPct val="115000"/>
              </a:lnSpc>
              <a:spcBef>
                <a:spcPts val="0"/>
              </a:spcBef>
              <a:spcAft>
                <a:spcPts val="600"/>
              </a:spcAft>
              <a:buFontTx/>
              <a:buChar char="-"/>
              <a:tabLst>
                <a:tab pos="457200" algn="l"/>
              </a:tabLst>
              <a:defRPr/>
            </a:pPr>
            <a:r>
              <a:rPr lang="en-AU" sz="1400" dirty="0" smtClean="0">
                <a:ea typeface="Calibri"/>
                <a:cs typeface="Times New Roman"/>
              </a:rPr>
              <a:t>The most </a:t>
            </a:r>
            <a:r>
              <a:rPr lang="en-AU" sz="1400" b="1" dirty="0" smtClean="0">
                <a:ea typeface="Calibri"/>
                <a:cs typeface="Times New Roman"/>
              </a:rPr>
              <a:t>effective stories </a:t>
            </a:r>
            <a:r>
              <a:rPr lang="en-AU" sz="1400" dirty="0" smtClean="0">
                <a:ea typeface="Calibri"/>
                <a:cs typeface="Times New Roman"/>
              </a:rPr>
              <a:t>look at social and emotional wellbeing, increase understanding of risk factors and warning signs and promote ways people can find support for a number of problems.</a:t>
            </a:r>
            <a:endParaRPr lang="en-AU" sz="1400" dirty="0" smtClean="0"/>
          </a:p>
          <a:p>
            <a:pPr marL="285750" indent="-285750" eaLnBrk="1" fontAlgn="auto" hangingPunct="1">
              <a:lnSpc>
                <a:spcPct val="115000"/>
              </a:lnSpc>
              <a:spcBef>
                <a:spcPts val="0"/>
              </a:spcBef>
              <a:spcAft>
                <a:spcPts val="600"/>
              </a:spcAft>
              <a:buFontTx/>
              <a:buChar char="-"/>
              <a:tabLst>
                <a:tab pos="457200" algn="l"/>
              </a:tabLst>
              <a:defRPr/>
            </a:pPr>
            <a:endParaRPr lang="en-AU" sz="1400" dirty="0" smtClean="0">
              <a:ea typeface="Calibri"/>
              <a:cs typeface="Times New Roman"/>
            </a:endParaRPr>
          </a:p>
        </p:txBody>
      </p:sp>
      <p:sp>
        <p:nvSpPr>
          <p:cNvPr id="542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107BF794-A7B2-4BCC-8E0E-D8778D101298}" type="slidenum">
              <a:rPr lang="en-AU" altLang="en-US" smtClean="0">
                <a:solidFill>
                  <a:prstClr val="black"/>
                </a:solidFill>
              </a:rPr>
              <a:pPr>
                <a:defRPr/>
              </a:pPr>
              <a:t>18</a:t>
            </a:fld>
            <a:endParaRPr lang="en-AU" altLang="en-US" smtClean="0">
              <a:solidFill>
                <a:prstClr val="black"/>
              </a:solidFill>
            </a:endParaRPr>
          </a:p>
        </p:txBody>
      </p:sp>
    </p:spTree>
    <p:extLst>
      <p:ext uri="{BB962C8B-B14F-4D97-AF65-F5344CB8AC3E}">
        <p14:creationId xmlns:p14="http://schemas.microsoft.com/office/powerpoint/2010/main" val="3745729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52400" y="4191000"/>
            <a:ext cx="6553200" cy="4724400"/>
          </a:xfrm>
        </p:spPr>
        <p:txBody>
          <a:bodyPr>
            <a:noAutofit/>
          </a:bodyPr>
          <a:lstStyle/>
          <a:p>
            <a:pPr eaLnBrk="1" fontAlgn="auto" hangingPunct="1">
              <a:lnSpc>
                <a:spcPct val="115000"/>
              </a:lnSpc>
              <a:spcBef>
                <a:spcPts val="0"/>
              </a:spcBef>
              <a:spcAft>
                <a:spcPts val="600"/>
              </a:spcAft>
              <a:defRPr/>
            </a:pPr>
            <a:endParaRPr lang="en-AU" sz="1300" dirty="0" smtClean="0">
              <a:ea typeface="Calibri"/>
              <a:cs typeface="Times New Roman"/>
            </a:endParaRPr>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BFD458E5-BFB0-4699-B80D-45C8A9E9A7EB}" type="slidenum">
              <a:rPr lang="en-AU" altLang="en-US" smtClean="0">
                <a:solidFill>
                  <a:prstClr val="black"/>
                </a:solidFill>
              </a:rPr>
              <a:pPr>
                <a:defRPr/>
              </a:pPr>
              <a:t>23</a:t>
            </a:fld>
            <a:endParaRPr lang="en-AU" altLang="en-US" smtClean="0">
              <a:solidFill>
                <a:prstClr val="black"/>
              </a:solidFill>
            </a:endParaRPr>
          </a:p>
        </p:txBody>
      </p:sp>
    </p:spTree>
    <p:extLst>
      <p:ext uri="{BB962C8B-B14F-4D97-AF65-F5344CB8AC3E}">
        <p14:creationId xmlns:p14="http://schemas.microsoft.com/office/powerpoint/2010/main" val="807962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27</a:t>
            </a:fld>
            <a:endParaRPr lang="en-AU"/>
          </a:p>
        </p:txBody>
      </p:sp>
    </p:spTree>
    <p:extLst>
      <p:ext uri="{BB962C8B-B14F-4D97-AF65-F5344CB8AC3E}">
        <p14:creationId xmlns:p14="http://schemas.microsoft.com/office/powerpoint/2010/main" val="27610588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xmlns=""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xmlns=""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xmlns="" id="{022F99A3-414F-444C-BE86-79C48E0649D8}"/>
              </a:ext>
            </a:extLst>
          </p:cNvPr>
          <p:cNvPicPr>
            <a:picLocks noChangeAspect="1"/>
          </p:cNvPicPr>
          <p:nvPr userDrawn="1"/>
        </p:nvPicPr>
        <p:blipFill>
          <a:blip r:embed="rId2"/>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xmlns="" id="{D4F5EE68-870B-4F8B-BF3F-B71CA1D765EB}"/>
              </a:ext>
            </a:extLst>
          </p:cNvPr>
          <p:cNvPicPr>
            <a:picLocks noChangeAspect="1"/>
          </p:cNvPicPr>
          <p:nvPr userDrawn="1"/>
        </p:nvPicPr>
        <p:blipFill>
          <a:blip r:embed="rId3"/>
          <a:stretch>
            <a:fillRect/>
          </a:stretch>
        </p:blipFill>
        <p:spPr>
          <a:xfrm>
            <a:off x="504826" y="6359759"/>
            <a:ext cx="2609850" cy="247706"/>
          </a:xfrm>
          <a:prstGeom prst="rect">
            <a:avLst/>
          </a:prstGeom>
        </p:spPr>
      </p:pic>
      <p:sp>
        <p:nvSpPr>
          <p:cNvPr id="18" name="Text Placeholder 10">
            <a:extLst>
              <a:ext uri="{FF2B5EF4-FFF2-40B4-BE49-F238E27FC236}">
                <a16:creationId xmlns:a16="http://schemas.microsoft.com/office/drawing/2014/main" xmlns="" id="{0F69D152-81D7-4A44-A564-8BBE3AF3F16E}"/>
              </a:ext>
            </a:extLst>
          </p:cNvPr>
          <p:cNvSpPr>
            <a:spLocks noGrp="1"/>
          </p:cNvSpPr>
          <p:nvPr>
            <p:ph type="body" sz="quarter" idx="17" hasCustomPrompt="1"/>
          </p:nvPr>
        </p:nvSpPr>
        <p:spPr>
          <a:xfrm>
            <a:off x="8115868" y="1828800"/>
            <a:ext cx="4076132" cy="5028344"/>
          </a:xfrm>
          <a:blipFill dpi="0" rotWithShape="1">
            <a:blip r:embed="rId4">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000"/>
            </a:lvl1pPr>
          </a:lstStyle>
          <a:p>
            <a:r>
              <a:rPr lang="en-US" smtClean="0"/>
              <a:t>Click to edit Master title style</a:t>
            </a:r>
            <a:endParaRPr lang="en-US" dirty="0"/>
          </a:p>
        </p:txBody>
      </p:sp>
      <p:sp>
        <p:nvSpPr>
          <p:cNvPr id="3" name="Content Placeholder 2"/>
          <p:cNvSpPr>
            <a:spLocks noGrp="1"/>
          </p:cNvSpPr>
          <p:nvPr>
            <p:ph idx="1"/>
          </p:nvPr>
        </p:nvSpPr>
        <p:spPr>
          <a:xfrm>
            <a:off x="609600" y="1600201"/>
            <a:ext cx="10972800" cy="3352800"/>
          </a:xfrm>
        </p:spPr>
        <p:txBody>
          <a:bodyPr/>
          <a:lstStyle>
            <a:lvl1pPr>
              <a:defRPr sz="1800"/>
            </a:lvl1pPr>
            <a:lvl2pPr>
              <a:defRPr sz="1800"/>
            </a:lvl2pPr>
            <a:lvl3pPr>
              <a:defRPr sz="1500"/>
            </a:lvl3p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grpSp>
        <p:nvGrpSpPr>
          <p:cNvPr id="11" name="Group 10"/>
          <p:cNvGrpSpPr/>
          <p:nvPr/>
        </p:nvGrpSpPr>
        <p:grpSpPr>
          <a:xfrm>
            <a:off x="0" y="5486400"/>
            <a:ext cx="12192000" cy="1371600"/>
            <a:chOff x="0" y="5486400"/>
            <a:chExt cx="12192000" cy="1371600"/>
          </a:xfrm>
        </p:grpSpPr>
        <p:sp>
          <p:nvSpPr>
            <p:cNvPr id="7" name="Rectangle 6"/>
            <p:cNvSpPr/>
            <p:nvPr/>
          </p:nvSpPr>
          <p:spPr>
            <a:xfrm>
              <a:off x="0" y="5486400"/>
              <a:ext cx="12192000" cy="1371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endParaRPr lang="en-AU">
                <a:solidFill>
                  <a:prstClr val="white"/>
                </a:solidFill>
              </a:endParaRP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10800" y="5867400"/>
              <a:ext cx="1597160" cy="740912"/>
            </a:xfrm>
            <a:prstGeom prst="rect">
              <a:avLst/>
            </a:prstGeom>
          </p:spPr>
        </p:pic>
        <p:sp>
          <p:nvSpPr>
            <p:cNvPr id="9" name="TextBox 8"/>
            <p:cNvSpPr txBox="1"/>
            <p:nvPr/>
          </p:nvSpPr>
          <p:spPr>
            <a:xfrm>
              <a:off x="228600" y="5867400"/>
              <a:ext cx="6553200" cy="646331"/>
            </a:xfrm>
            <a:prstGeom prst="rect">
              <a:avLst/>
            </a:prstGeom>
            <a:noFill/>
          </p:spPr>
          <p:txBody>
            <a:bodyPr wrap="square" rtlCol="0">
              <a:spAutoFit/>
            </a:bodyPr>
            <a:lstStyle/>
            <a:p>
              <a:pPr fontAlgn="base">
                <a:spcBef>
                  <a:spcPct val="0"/>
                </a:spcBef>
                <a:spcAft>
                  <a:spcPct val="0"/>
                </a:spcAft>
              </a:pPr>
              <a:r>
                <a:rPr lang="en-AU" b="1" dirty="0" smtClean="0">
                  <a:solidFill>
                    <a:prstClr val="white"/>
                  </a:solidFill>
                  <a:latin typeface="Arial" charset="0"/>
                  <a:cs typeface="Arial" charset="0"/>
                </a:rPr>
                <a:t>LGBTI WORKPLACE INCLUSION:</a:t>
              </a:r>
            </a:p>
            <a:p>
              <a:pPr fontAlgn="base">
                <a:spcBef>
                  <a:spcPct val="0"/>
                </a:spcBef>
                <a:spcAft>
                  <a:spcPct val="0"/>
                </a:spcAft>
              </a:pPr>
              <a:r>
                <a:rPr lang="en-AU" dirty="0" smtClean="0">
                  <a:solidFill>
                    <a:prstClr val="white"/>
                  </a:solidFill>
                  <a:latin typeface="Arial" charset="0"/>
                  <a:cs typeface="Arial" charset="0"/>
                </a:rPr>
                <a:t>Understanding the imperative and reaping the rewards</a:t>
              </a:r>
              <a:endParaRPr lang="en-AU" dirty="0">
                <a:solidFill>
                  <a:prstClr val="white"/>
                </a:solidFill>
                <a:latin typeface="Arial" charset="0"/>
                <a:cs typeface="Arial" charset="0"/>
              </a:endParaRPr>
            </a:p>
          </p:txBody>
        </p:sp>
      </p:grpSp>
    </p:spTree>
    <p:extLst>
      <p:ext uri="{BB962C8B-B14F-4D97-AF65-F5344CB8AC3E}">
        <p14:creationId xmlns:p14="http://schemas.microsoft.com/office/powerpoint/2010/main" val="1062271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993086"/>
            <a:ext cx="103632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492898"/>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763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377301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377301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304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09600" y="2174877"/>
            <a:ext cx="5386917" cy="319834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93369" y="2174877"/>
            <a:ext cx="5389033" cy="319834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580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
        <p:nvSpPr>
          <p:cNvPr id="6" name="Content Placeholder 2"/>
          <p:cNvSpPr>
            <a:spLocks noGrp="1"/>
          </p:cNvSpPr>
          <p:nvPr>
            <p:ph idx="1"/>
          </p:nvPr>
        </p:nvSpPr>
        <p:spPr>
          <a:xfrm>
            <a:off x="609600" y="1600201"/>
            <a:ext cx="10972800" cy="3352800"/>
          </a:xfrm>
        </p:spPr>
        <p:txBody>
          <a:bodyPr/>
          <a:lstStyle/>
          <a:p>
            <a:pPr lvl="0"/>
            <a:r>
              <a:rPr lang="en-US" smtClean="0"/>
              <a:t>Click to edit Master text styles</a:t>
            </a:r>
          </a:p>
        </p:txBody>
      </p:sp>
    </p:spTree>
    <p:extLst>
      <p:ext uri="{BB962C8B-B14F-4D97-AF65-F5344CB8AC3E}">
        <p14:creationId xmlns:p14="http://schemas.microsoft.com/office/powerpoint/2010/main" val="3648966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38"/>
            <a:ext cx="10972800" cy="1143000"/>
          </a:xfrm>
        </p:spPr>
        <p:txBody>
          <a:bodyPr/>
          <a:lstStyle/>
          <a:p>
            <a:r>
              <a:rPr lang="en-US" smtClean="0"/>
              <a:t>Click to edit Master title style</a:t>
            </a:r>
            <a:endParaRPr lang="en-AU"/>
          </a:p>
        </p:txBody>
      </p:sp>
      <p:sp>
        <p:nvSpPr>
          <p:cNvPr id="7" name="Content Placeholder 2"/>
          <p:cNvSpPr>
            <a:spLocks noGrp="1"/>
          </p:cNvSpPr>
          <p:nvPr>
            <p:ph idx="1"/>
          </p:nvPr>
        </p:nvSpPr>
        <p:spPr>
          <a:xfrm>
            <a:off x="609600" y="1600201"/>
            <a:ext cx="10972800" cy="3352800"/>
          </a:xfrm>
        </p:spPr>
        <p:txBody>
          <a:bodyPr/>
          <a:lstStyle/>
          <a:p>
            <a:pPr lvl="0"/>
            <a:r>
              <a:rPr lang="en-US" smtClean="0"/>
              <a:t>Click to edit Master text styles</a:t>
            </a:r>
          </a:p>
        </p:txBody>
      </p:sp>
    </p:spTree>
    <p:extLst>
      <p:ext uri="{BB962C8B-B14F-4D97-AF65-F5344CB8AC3E}">
        <p14:creationId xmlns:p14="http://schemas.microsoft.com/office/powerpoint/2010/main" val="3933069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10016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3938115"/>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6512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921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xmlns=""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xmlns=""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xmlns=""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xmlns=""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9" name="Picture 8">
            <a:extLst>
              <a:ext uri="{FF2B5EF4-FFF2-40B4-BE49-F238E27FC236}">
                <a16:creationId xmlns:a16="http://schemas.microsoft.com/office/drawing/2014/main" xmlns="" id="{412A5A4D-2743-4249-8B15-12FCBDF85F9C}"/>
              </a:ext>
            </a:extLst>
          </p:cNvPr>
          <p:cNvPicPr>
            <a:picLocks noChangeAspect="1"/>
          </p:cNvPicPr>
          <p:nvPr userDrawn="1"/>
        </p:nvPicPr>
        <p:blipFill>
          <a:blip r:embed="rId4"/>
          <a:stretch>
            <a:fillRect/>
          </a:stretch>
        </p:blipFill>
        <p:spPr>
          <a:xfrm>
            <a:off x="504827" y="6354474"/>
            <a:ext cx="2607467" cy="247481"/>
          </a:xfrm>
          <a:prstGeom prst="rect">
            <a:avLst/>
          </a:prstGeom>
        </p:spPr>
      </p:pic>
    </p:spTree>
    <p:extLst>
      <p:ext uri="{BB962C8B-B14F-4D97-AF65-F5344CB8AC3E}">
        <p14:creationId xmlns:p14="http://schemas.microsoft.com/office/powerpoint/2010/main" val="303645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xmlns=""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smtClean="0"/>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xmlns=""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xmlns=""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4271180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xmlns=""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xmlns="" id="{BD431037-E501-44DB-A6E7-8479D97F67EC}"/>
              </a:ext>
            </a:extLst>
          </p:cNvPr>
          <p:cNvSpPr>
            <a:spLocks noGrp="1"/>
          </p:cNvSpPr>
          <p:nvPr>
            <p:ph type="title"/>
          </p:nvPr>
        </p:nvSpPr>
        <p:spPr>
          <a:xfrm>
            <a:off x="416380" y="558800"/>
            <a:ext cx="6795634" cy="711200"/>
          </a:xfrm>
        </p:spPr>
        <p:txBody>
          <a:bodyPr/>
          <a:lstStyle/>
          <a:p>
            <a:r>
              <a:rPr lang="en-US" smtClean="0"/>
              <a:t>Click to edit Master title style</a:t>
            </a:r>
            <a:endParaRPr lang="en-US" dirty="0"/>
          </a:p>
        </p:txBody>
      </p:sp>
      <p:sp>
        <p:nvSpPr>
          <p:cNvPr id="14" name="Text Placeholder 10">
            <a:extLst>
              <a:ext uri="{FF2B5EF4-FFF2-40B4-BE49-F238E27FC236}">
                <a16:creationId xmlns:a16="http://schemas.microsoft.com/office/drawing/2014/main" xmlns=""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xmlns=""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smtClean="0"/>
              <a:t>Click icon to add picture</a:t>
            </a:r>
            <a:endParaRPr lang="en-AU" dirty="0"/>
          </a:p>
        </p:txBody>
      </p:sp>
      <p:sp>
        <p:nvSpPr>
          <p:cNvPr id="17" name="Text Placeholder 10">
            <a:extLst>
              <a:ext uri="{FF2B5EF4-FFF2-40B4-BE49-F238E27FC236}">
                <a16:creationId xmlns:a16="http://schemas.microsoft.com/office/drawing/2014/main" xmlns=""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xmlns=""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smtClean="0"/>
              <a:t>Click icon to add picture</a:t>
            </a:r>
            <a:endParaRPr lang="en-AU" dirty="0"/>
          </a:p>
        </p:txBody>
      </p:sp>
    </p:spTree>
    <p:extLst>
      <p:ext uri="{BB962C8B-B14F-4D97-AF65-F5344CB8AC3E}">
        <p14:creationId xmlns:p14="http://schemas.microsoft.com/office/powerpoint/2010/main" val="189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xmlns="" id="{5442DB86-52C5-4F47-B8B4-AB9D32BC3CE9}"/>
              </a:ext>
            </a:extLst>
          </p:cNvPr>
          <p:cNvSpPr>
            <a:spLocks noGrp="1"/>
          </p:cNvSpPr>
          <p:nvPr>
            <p:ph sz="quarter" idx="14"/>
          </p:nvPr>
        </p:nvSpPr>
        <p:spPr>
          <a:xfrm>
            <a:off x="457201" y="1908175"/>
            <a:ext cx="4625340" cy="41798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4">
            <a:extLst>
              <a:ext uri="{FF2B5EF4-FFF2-40B4-BE49-F238E27FC236}">
                <a16:creationId xmlns:a16="http://schemas.microsoft.com/office/drawing/2014/main" xmlns="" id="{BD431037-E501-44DB-A6E7-8479D97F67EC}"/>
              </a:ext>
            </a:extLst>
          </p:cNvPr>
          <p:cNvSpPr>
            <a:spLocks noGrp="1"/>
          </p:cNvSpPr>
          <p:nvPr>
            <p:ph type="title"/>
          </p:nvPr>
        </p:nvSpPr>
        <p:spPr>
          <a:xfrm>
            <a:off x="416380" y="558800"/>
            <a:ext cx="4666161" cy="711200"/>
          </a:xfrm>
        </p:spPr>
        <p:txBody>
          <a:bodyPr/>
          <a:lstStyle/>
          <a:p>
            <a:r>
              <a:rPr lang="en-US" smtClean="0"/>
              <a:t>Click to edit Master title style</a:t>
            </a:r>
            <a:endParaRPr lang="en-US" dirty="0"/>
          </a:p>
        </p:txBody>
      </p:sp>
      <p:sp>
        <p:nvSpPr>
          <p:cNvPr id="13" name="Text Placeholder 10">
            <a:extLst>
              <a:ext uri="{FF2B5EF4-FFF2-40B4-BE49-F238E27FC236}">
                <a16:creationId xmlns:a16="http://schemas.microsoft.com/office/drawing/2014/main" xmlns=""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xmlns="" id="{89764184-287B-4F2B-BDDF-E727B9256A60}"/>
              </a:ext>
            </a:extLst>
          </p:cNvPr>
          <p:cNvSpPr>
            <a:spLocks noGrp="1"/>
          </p:cNvSpPr>
          <p:nvPr>
            <p:ph type="tbl" sz="quarter" idx="18"/>
          </p:nvPr>
        </p:nvSpPr>
        <p:spPr>
          <a:xfrm>
            <a:off x="5252721" y="1050925"/>
            <a:ext cx="6401118" cy="3043555"/>
          </a:xfrm>
        </p:spPr>
        <p:txBody>
          <a:bodyPr/>
          <a:lstStyle/>
          <a:p>
            <a:r>
              <a:rPr lang="en-US" smtClean="0"/>
              <a:t>Click icon to add table</a:t>
            </a:r>
            <a:endParaRPr lang="en-US" dirty="0"/>
          </a:p>
        </p:txBody>
      </p:sp>
      <p:sp>
        <p:nvSpPr>
          <p:cNvPr id="19" name="Text Placeholder 10">
            <a:extLst>
              <a:ext uri="{FF2B5EF4-FFF2-40B4-BE49-F238E27FC236}">
                <a16:creationId xmlns:a16="http://schemas.microsoft.com/office/drawing/2014/main" xmlns=""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71896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xmlns=""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xmlns=""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xmlns=""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xmlns="" id="{D4F5EE68-870B-4F8B-BF3F-B71CA1D765EB}"/>
              </a:ext>
            </a:extLst>
          </p:cNvPr>
          <p:cNvPicPr>
            <a:picLocks noChangeAspect="1"/>
          </p:cNvPicPr>
          <p:nvPr userDrawn="1"/>
        </p:nvPicPr>
        <p:blipFill>
          <a:blip r:embed="rId4"/>
          <a:stretch>
            <a:fillRect/>
          </a:stretch>
        </p:blipFill>
        <p:spPr>
          <a:xfrm>
            <a:off x="504826" y="6359759"/>
            <a:ext cx="2609850" cy="247706"/>
          </a:xfrm>
          <a:prstGeom prst="rect">
            <a:avLst/>
          </a:prstGeom>
        </p:spPr>
      </p:pic>
    </p:spTree>
    <p:extLst>
      <p:ext uri="{BB962C8B-B14F-4D97-AF65-F5344CB8AC3E}">
        <p14:creationId xmlns:p14="http://schemas.microsoft.com/office/powerpoint/2010/main" val="2192423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Tree>
    <p:extLst>
      <p:ext uri="{BB962C8B-B14F-4D97-AF65-F5344CB8AC3E}">
        <p14:creationId xmlns:p14="http://schemas.microsoft.com/office/powerpoint/2010/main" val="107715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9600" y="2743200"/>
            <a:ext cx="109728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277455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61792" y="533400"/>
            <a:ext cx="10820400" cy="4495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endParaRPr lang="en-AU">
              <a:solidFill>
                <a:prstClr val="white"/>
              </a:solidFill>
            </a:endParaRPr>
          </a:p>
        </p:txBody>
      </p:sp>
      <p:sp>
        <p:nvSpPr>
          <p:cNvPr id="2" name="Title 1"/>
          <p:cNvSpPr>
            <a:spLocks noGrp="1"/>
          </p:cNvSpPr>
          <p:nvPr>
            <p:ph type="ctrTitle"/>
          </p:nvPr>
        </p:nvSpPr>
        <p:spPr>
          <a:xfrm>
            <a:off x="914400" y="2130428"/>
            <a:ext cx="10363200" cy="1470025"/>
          </a:xfrm>
        </p:spPr>
        <p:txBody>
          <a:bodyPr/>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1424" y="3886200"/>
            <a:ext cx="10369152" cy="622920"/>
          </a:xfrm>
        </p:spPr>
        <p:txBody>
          <a:bodyPr/>
          <a:lstStyle>
            <a:lvl1pPr marL="0" indent="0" algn="l">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CF86B5-627B-4F59-B5CB-05F74A1A21E2}" type="datetimeFigureOut">
              <a:rPr lang="en-US" smtClean="0">
                <a:solidFill>
                  <a:prstClr val="black">
                    <a:tint val="75000"/>
                  </a:prstClr>
                </a:solidFill>
              </a:rPr>
              <a:pPr/>
              <a:t>10/24/2018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25C2DE-5065-4F79-97F9-6762A8C40C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728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9.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xmlns="" id="{7C33A846-7569-4E86-A4AA-8603296B637D}"/>
              </a:ext>
            </a:extLst>
          </p:cNvPr>
          <p:cNvSpPr>
            <a:spLocks noGrp="1"/>
          </p:cNvSpPr>
          <p:nvPr>
            <p:ph type="title"/>
          </p:nvPr>
        </p:nvSpPr>
        <p:spPr>
          <a:xfrm>
            <a:off x="416379" y="558800"/>
            <a:ext cx="9530261" cy="711200"/>
          </a:xfrm>
          <a:prstGeom prst="rect">
            <a:avLst/>
          </a:prstGeom>
        </p:spPr>
        <p:txBody>
          <a:bodyPr vert="horz" lIns="91440" tIns="45720" rIns="91440" bIns="45720" rtlCol="0" anchor="t">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16378" y="1915236"/>
            <a:ext cx="9530262" cy="3867234"/>
          </a:xfrm>
          <a:prstGeom prst="rect">
            <a:avLst/>
          </a:prstGeom>
        </p:spPr>
        <p:txBody>
          <a:bodyPr vert="horz" lIns="91440" tIns="45720" rIns="91440" bIns="45720" rtlCol="0">
            <a:noAutofit/>
          </a:body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GB" dirty="0"/>
              <a:t>F</a:t>
            </a:r>
            <a:r>
              <a:rPr lang="en-US" dirty="0" err="1"/>
              <a:t>irst</a:t>
            </a:r>
            <a:r>
              <a:rPr lang="en-US" dirty="0"/>
              <a:t> level</a:t>
            </a:r>
          </a:p>
          <a:p>
            <a:pPr lvl="1"/>
            <a:r>
              <a:rPr lang="en-GB" dirty="0"/>
              <a:t>S</a:t>
            </a:r>
            <a:r>
              <a:rPr lang="en-US" dirty="0" err="1"/>
              <a:t>econd</a:t>
            </a:r>
            <a:r>
              <a:rPr lang="en-US" dirty="0"/>
              <a:t> level</a:t>
            </a:r>
          </a:p>
          <a:p>
            <a:pPr lvl="2"/>
            <a:r>
              <a:rPr lang="en-GB" dirty="0"/>
              <a:t>T</a:t>
            </a:r>
            <a:r>
              <a:rPr lang="en-US" dirty="0" err="1"/>
              <a:t>hird</a:t>
            </a:r>
            <a:r>
              <a:rPr lang="en-US" dirty="0"/>
              <a:t> level</a:t>
            </a:r>
          </a:p>
          <a:p>
            <a:pPr lvl="3"/>
            <a:r>
              <a:rPr lang="en-GB" dirty="0"/>
              <a:t>F</a:t>
            </a:r>
            <a:r>
              <a:rPr lang="en-US" dirty="0" err="1"/>
              <a:t>ourth</a:t>
            </a:r>
            <a:r>
              <a:rPr lang="en-US" dirty="0"/>
              <a:t> level</a:t>
            </a:r>
          </a:p>
          <a:p>
            <a:pPr lvl="4"/>
            <a:r>
              <a:rPr lang="en-GB" dirty="0"/>
              <a:t>F</a:t>
            </a:r>
            <a:r>
              <a:rPr lang="en-US" dirty="0" err="1"/>
              <a:t>ifth</a:t>
            </a:r>
            <a:r>
              <a:rPr lang="en-US" dirty="0"/>
              <a:t> level</a:t>
            </a:r>
          </a:p>
          <a:p>
            <a:pPr lvl="5"/>
            <a:r>
              <a:rPr lang="en-GB" dirty="0"/>
              <a:t>S</a:t>
            </a:r>
            <a:r>
              <a:rPr lang="en-US" dirty="0" err="1"/>
              <a:t>ixth</a:t>
            </a:r>
            <a:r>
              <a:rPr lang="en-US" dirty="0"/>
              <a:t> level</a:t>
            </a:r>
          </a:p>
          <a:p>
            <a:pPr lvl="6"/>
            <a:r>
              <a:rPr lang="en-GB" dirty="0"/>
              <a:t>S</a:t>
            </a:r>
            <a:r>
              <a:rPr lang="en-US" dirty="0" err="1"/>
              <a:t>eventh</a:t>
            </a:r>
            <a:r>
              <a:rPr lang="en-US" dirty="0"/>
              <a:t> level</a:t>
            </a:r>
          </a:p>
          <a:p>
            <a:pPr lvl="7"/>
            <a:r>
              <a:rPr lang="en-GB" dirty="0"/>
              <a:t>E</a:t>
            </a:r>
            <a:r>
              <a:rPr lang="en-US" dirty="0" err="1"/>
              <a:t>ighth</a:t>
            </a:r>
            <a:r>
              <a:rPr lang="en-US" dirty="0"/>
              <a:t> level</a:t>
            </a:r>
          </a:p>
          <a:p>
            <a:pPr lvl="8"/>
            <a:r>
              <a:rPr lang="en-GB" dirty="0"/>
              <a:t>N</a:t>
            </a:r>
            <a:r>
              <a:rPr lang="en-US" dirty="0" err="1"/>
              <a:t>inth</a:t>
            </a:r>
            <a:r>
              <a:rPr lang="en-US" dirty="0"/>
              <a:t> level</a:t>
            </a:r>
          </a:p>
          <a:p>
            <a:pPr lvl="0"/>
            <a:endParaRPr lang="en-US" dirty="0"/>
          </a:p>
        </p:txBody>
      </p:sp>
      <p:sp>
        <p:nvSpPr>
          <p:cNvPr id="6" name="Slide Number Placeholder 5"/>
          <p:cNvSpPr>
            <a:spLocks noGrp="1"/>
          </p:cNvSpPr>
          <p:nvPr>
            <p:ph type="sldNum" sz="quarter" idx="4"/>
          </p:nvPr>
        </p:nvSpPr>
        <p:spPr>
          <a:xfrm>
            <a:off x="421480" y="6323014"/>
            <a:ext cx="765077" cy="365125"/>
          </a:xfrm>
          <a:prstGeom prst="rect">
            <a:avLst/>
          </a:prstGeom>
        </p:spPr>
        <p:txBody>
          <a:bodyPr vert="horz" lIns="91440" tIns="45720" rIns="91440" bIns="45720" rtlCol="0" anchor="ctr"/>
          <a:lstStyle>
            <a:lvl1pPr algn="l">
              <a:defRPr sz="900">
                <a:solidFill>
                  <a:schemeClr val="tx2"/>
                </a:solidFill>
              </a:defRPr>
            </a:lvl1pPr>
          </a:lstStyle>
          <a:p>
            <a:r>
              <a:rPr lang="en-GB" dirty="0"/>
              <a:t>Page </a:t>
            </a:r>
            <a:fld id="{F5AEA0E0-5CC6-4BD0-905C-A0021E419432}" type="slidenum">
              <a:rPr lang="en-GB" smtClean="0"/>
              <a:pPr/>
              <a:t>‹#›</a:t>
            </a:fld>
            <a:endParaRPr lang="en-GB" dirty="0"/>
          </a:p>
        </p:txBody>
      </p:sp>
      <p:pic>
        <p:nvPicPr>
          <p:cNvPr id="7" name="Picture 6">
            <a:extLst>
              <a:ext uri="{FF2B5EF4-FFF2-40B4-BE49-F238E27FC236}">
                <a16:creationId xmlns:a16="http://schemas.microsoft.com/office/drawing/2014/main" xmlns="" id="{D1C66659-3C0C-474F-B0BC-FA84FCA0C18C}"/>
              </a:ext>
            </a:extLst>
          </p:cNvPr>
          <p:cNvPicPr>
            <a:picLocks noChangeAspect="1"/>
          </p:cNvPicPr>
          <p:nvPr userDrawn="1"/>
        </p:nvPicPr>
        <p:blipFill>
          <a:blip r:embed="rId10"/>
          <a:stretch>
            <a:fillRect/>
          </a:stretch>
        </p:blipFill>
        <p:spPr>
          <a:xfrm>
            <a:off x="11420474" y="6392876"/>
            <a:ext cx="261937" cy="255704"/>
          </a:xfrm>
          <a:prstGeom prst="rect">
            <a:avLst/>
          </a:prstGeom>
        </p:spPr>
      </p:pic>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80" r:id="rId2"/>
    <p:sldLayoutId id="2147483677" r:id="rId3"/>
    <p:sldLayoutId id="2147483650" r:id="rId4"/>
    <p:sldLayoutId id="2147483678" r:id="rId5"/>
    <p:sldLayoutId id="2147483679" r:id="rId6"/>
    <p:sldLayoutId id="2147483655" r:id="rId7"/>
    <p:sldLayoutId id="2147483682" r:id="rId8"/>
  </p:sldLayoutIdLst>
  <p:txStyles>
    <p:title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p:titleStyle>
    <p:body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sz="1100" b="0" kern="1200">
          <a:solidFill>
            <a:schemeClr val="tx1"/>
          </a:solidFill>
          <a:latin typeface="+mn-lt"/>
          <a:ea typeface="+mn-ea"/>
          <a:cs typeface="+mn-cs"/>
        </a:defRPr>
      </a:lvl1pPr>
      <a:lvl2pPr marL="252000" indent="-252000" algn="l" defTabSz="914400" rtl="0" eaLnBrk="1" latinLnBrk="0" hangingPunct="1">
        <a:lnSpc>
          <a:spcPct val="120000"/>
        </a:lnSpc>
        <a:spcBef>
          <a:spcPts val="0"/>
        </a:spcBef>
        <a:spcAft>
          <a:spcPts val="1200"/>
        </a:spcAft>
        <a:buFont typeface="Arial" panose="020B0604020202020204" pitchFamily="34" charset="0"/>
        <a:buChar char="‒"/>
        <a:defRPr sz="1100" kern="1200">
          <a:solidFill>
            <a:schemeClr val="tx2"/>
          </a:solidFill>
          <a:latin typeface="+mn-lt"/>
          <a:ea typeface="+mn-ea"/>
          <a:cs typeface="+mn-cs"/>
        </a:defRPr>
      </a:lvl2pPr>
      <a:lvl3pPr marL="504000" indent="-252000" algn="l" defTabSz="914400" rtl="0" eaLnBrk="1" latinLnBrk="0" hangingPunct="1">
        <a:lnSpc>
          <a:spcPct val="120000"/>
        </a:lnSpc>
        <a:spcBef>
          <a:spcPts val="0"/>
        </a:spcBef>
        <a:spcAft>
          <a:spcPts val="1200"/>
        </a:spcAft>
        <a:buFont typeface="Calibri" panose="020F0502020204030204" pitchFamily="34" charset="0"/>
        <a:buChar char="&gt;"/>
        <a:defRPr sz="1100" b="0" kern="1200">
          <a:solidFill>
            <a:schemeClr val="tx1"/>
          </a:solidFill>
          <a:latin typeface="+mn-lt"/>
          <a:ea typeface="+mn-ea"/>
          <a:cs typeface="+mn-cs"/>
        </a:defRPr>
      </a:lvl3pPr>
      <a:lvl4pPr marL="0" indent="0" algn="l" defTabSz="914400" rtl="0" eaLnBrk="1" latinLnBrk="0" hangingPunct="1">
        <a:lnSpc>
          <a:spcPct val="90000"/>
        </a:lnSpc>
        <a:spcBef>
          <a:spcPts val="1200"/>
        </a:spcBef>
        <a:spcAft>
          <a:spcPts val="1100"/>
        </a:spcAft>
        <a:buFont typeface="Arial" panose="020B0604020202020204" pitchFamily="34" charset="0"/>
        <a:buNone/>
        <a:defRPr sz="1700" b="1" kern="1200">
          <a:solidFill>
            <a:schemeClr val="tx2"/>
          </a:solidFill>
          <a:latin typeface="+mn-lt"/>
          <a:ea typeface="+mn-ea"/>
          <a:cs typeface="+mn-cs"/>
        </a:defRPr>
      </a:lvl4pPr>
      <a:lvl5pPr marL="0" indent="0" algn="l" defTabSz="914400" rtl="0" eaLnBrk="1" latinLnBrk="0" hangingPunct="1">
        <a:lnSpc>
          <a:spcPct val="100000"/>
        </a:lnSpc>
        <a:spcBef>
          <a:spcPts val="620"/>
        </a:spcBef>
        <a:spcAft>
          <a:spcPts val="0"/>
        </a:spcAft>
        <a:buFont typeface="Arial" panose="020B0604020202020204" pitchFamily="34" charset="0"/>
        <a:buNone/>
        <a:defRPr sz="1300" b="1" kern="1200">
          <a:solidFill>
            <a:schemeClr val="tx2"/>
          </a:solidFill>
          <a:latin typeface="+mj-lt"/>
          <a:ea typeface="+mn-ea"/>
          <a:cs typeface="+mn-cs"/>
        </a:defRPr>
      </a:lvl5pPr>
      <a:lvl6pPr marL="0" indent="0" algn="l" defTabSz="914400" rtl="0" eaLnBrk="1" latinLnBrk="0" hangingPunct="1">
        <a:lnSpc>
          <a:spcPct val="120000"/>
        </a:lnSpc>
        <a:spcBef>
          <a:spcPts val="1200"/>
        </a:spcBef>
        <a:spcAft>
          <a:spcPts val="1200"/>
        </a:spcAft>
        <a:buFont typeface="+mj-lt"/>
        <a:buNone/>
        <a:defRPr sz="1200" kern="1200">
          <a:solidFill>
            <a:schemeClr val="accent2"/>
          </a:solidFill>
          <a:latin typeface="Georgia" panose="02040502050405020303" pitchFamily="18" charset="0"/>
          <a:ea typeface="+mn-ea"/>
          <a:cs typeface="+mn-cs"/>
        </a:defRPr>
      </a:lvl6pPr>
      <a:lvl7pPr marL="252000" indent="-252000" algn="l" defTabSz="914400" rtl="0" eaLnBrk="1" latinLnBrk="0" hangingPunct="1">
        <a:lnSpc>
          <a:spcPct val="120000"/>
        </a:lnSpc>
        <a:spcBef>
          <a:spcPts val="0"/>
        </a:spcBef>
        <a:spcAft>
          <a:spcPts val="1200"/>
        </a:spcAft>
        <a:buFont typeface="+mj-lt"/>
        <a:buAutoNum type="arabicPeriod"/>
        <a:defRPr sz="1100" kern="1200">
          <a:solidFill>
            <a:schemeClr val="tx1"/>
          </a:solidFill>
          <a:latin typeface="+mn-lt"/>
          <a:ea typeface="+mn-ea"/>
          <a:cs typeface="+mn-cs"/>
        </a:defRPr>
      </a:lvl7pPr>
      <a:lvl8pPr marL="504000" indent="-252000" algn="l" defTabSz="914400" rtl="0" eaLnBrk="1" latinLnBrk="0" hangingPunct="1">
        <a:lnSpc>
          <a:spcPct val="120000"/>
        </a:lnSpc>
        <a:spcBef>
          <a:spcPts val="0"/>
        </a:spcBef>
        <a:spcAft>
          <a:spcPts val="1200"/>
        </a:spcAft>
        <a:buFont typeface="+mj-lt"/>
        <a:buAutoNum type="alphaLcPeriod"/>
        <a:defRPr sz="1100" kern="1200">
          <a:solidFill>
            <a:schemeClr val="tx1"/>
          </a:solidFill>
          <a:latin typeface="+mn-lt"/>
          <a:ea typeface="+mn-ea"/>
          <a:cs typeface="+mn-cs"/>
        </a:defRPr>
      </a:lvl8pPr>
      <a:lvl9pPr marL="0" indent="0" algn="l" defTabSz="914400" rtl="0" eaLnBrk="1" latinLnBrk="0" hangingPunct="1">
        <a:lnSpc>
          <a:spcPct val="120000"/>
        </a:lnSpc>
        <a:spcBef>
          <a:spcPts val="0"/>
        </a:spcBef>
        <a:spcAft>
          <a:spcPts val="1200"/>
        </a:spcAft>
        <a:buFont typeface="Arial" panose="020B0604020202020204" pitchFamily="34" charset="0"/>
        <a:buNone/>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pPr>
            <a:fld id="{A7CF86B5-627B-4F59-B5CB-05F74A1A21E2}" type="datetimeFigureOut">
              <a:rPr lang="en-US" smtClean="0">
                <a:solidFill>
                  <a:prstClr val="black">
                    <a:tint val="75000"/>
                  </a:prstClr>
                </a:solidFill>
                <a:latin typeface="Arial" charset="0"/>
                <a:cs typeface="Arial" charset="0"/>
              </a:rPr>
              <a:pPr fontAlgn="base">
                <a:spcBef>
                  <a:spcPct val="0"/>
                </a:spcBef>
                <a:spcAft>
                  <a:spcPct val="0"/>
                </a:spcAft>
              </a:pPr>
              <a:t>10/24/2018</a:t>
            </a:fld>
            <a:endParaRPr lang="en-US">
              <a:solidFill>
                <a:prstClr val="black">
                  <a:tint val="75000"/>
                </a:prstClr>
              </a:solidFill>
              <a:latin typeface="Arial" charset="0"/>
              <a:cs typeface="Arial" charset="0"/>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pPr>
            <a:endParaRPr lang="en-US">
              <a:solidFill>
                <a:prstClr val="black">
                  <a:tint val="75000"/>
                </a:prstClr>
              </a:solidFill>
              <a:latin typeface="Arial" charset="0"/>
              <a:cs typeface="Arial" charset="0"/>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pPr>
            <a:fld id="{A425C2DE-5065-4F79-97F9-6762A8C40CEA}" type="slidenum">
              <a:rPr lang="en-US" smtClean="0">
                <a:solidFill>
                  <a:prstClr val="black">
                    <a:tint val="75000"/>
                  </a:prstClr>
                </a:solidFill>
                <a:latin typeface="Arial" charset="0"/>
                <a:cs typeface="Arial" charset="0"/>
              </a:rPr>
              <a:pPr fontAlgn="base">
                <a:spcBef>
                  <a:spcPct val="0"/>
                </a:spcBef>
                <a:spcAft>
                  <a:spcPct val="0"/>
                </a:spcAft>
              </a:pPr>
              <a:t>‹#›</a:t>
            </a:fld>
            <a:endParaRPr lang="en-US">
              <a:solidFill>
                <a:prstClr val="black">
                  <a:tint val="75000"/>
                </a:prstClr>
              </a:solidFill>
              <a:latin typeface="Arial" charset="0"/>
              <a:cs typeface="Arial" charset="0"/>
            </a:endParaRPr>
          </a:p>
        </p:txBody>
      </p:sp>
      <p:grpSp>
        <p:nvGrpSpPr>
          <p:cNvPr id="8" name="Group 7"/>
          <p:cNvGrpSpPr/>
          <p:nvPr/>
        </p:nvGrpSpPr>
        <p:grpSpPr>
          <a:xfrm>
            <a:off x="0" y="5486400"/>
            <a:ext cx="12192000" cy="1371600"/>
            <a:chOff x="0" y="5486400"/>
            <a:chExt cx="12192000" cy="1371600"/>
          </a:xfrm>
        </p:grpSpPr>
        <p:sp>
          <p:nvSpPr>
            <p:cNvPr id="9" name="Rectangle 8"/>
            <p:cNvSpPr/>
            <p:nvPr/>
          </p:nvSpPr>
          <p:spPr>
            <a:xfrm>
              <a:off x="0" y="5486400"/>
              <a:ext cx="12192000" cy="1371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endParaRPr lang="en-AU">
                <a:solidFill>
                  <a:prstClr val="white"/>
                </a:solidFill>
              </a:endParaRPr>
            </a:p>
          </p:txBody>
        </p:sp>
        <p:pic>
          <p:nvPicPr>
            <p:cNvPr id="10" name="Content Placeholder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210800" y="5867400"/>
              <a:ext cx="1597160" cy="740912"/>
            </a:xfrm>
            <a:prstGeom prst="rect">
              <a:avLst/>
            </a:prstGeom>
          </p:spPr>
        </p:pic>
        <p:sp>
          <p:nvSpPr>
            <p:cNvPr id="11" name="TextBox 10"/>
            <p:cNvSpPr txBox="1"/>
            <p:nvPr/>
          </p:nvSpPr>
          <p:spPr>
            <a:xfrm>
              <a:off x="228600" y="5867400"/>
              <a:ext cx="6553200" cy="646331"/>
            </a:xfrm>
            <a:prstGeom prst="rect">
              <a:avLst/>
            </a:prstGeom>
            <a:noFill/>
          </p:spPr>
          <p:txBody>
            <a:bodyPr wrap="square" rtlCol="0">
              <a:spAutoFit/>
            </a:bodyPr>
            <a:lstStyle/>
            <a:p>
              <a:pPr fontAlgn="base">
                <a:spcBef>
                  <a:spcPct val="0"/>
                </a:spcBef>
                <a:spcAft>
                  <a:spcPct val="0"/>
                </a:spcAft>
              </a:pPr>
              <a:r>
                <a:rPr lang="en-AU" b="1" dirty="0" smtClean="0">
                  <a:solidFill>
                    <a:prstClr val="white"/>
                  </a:solidFill>
                  <a:latin typeface="Arial" charset="0"/>
                  <a:cs typeface="Arial" charset="0"/>
                </a:rPr>
                <a:t>LGBTI WORKPLACE INCLUSION:</a:t>
              </a:r>
            </a:p>
            <a:p>
              <a:pPr fontAlgn="base">
                <a:spcBef>
                  <a:spcPct val="0"/>
                </a:spcBef>
                <a:spcAft>
                  <a:spcPct val="0"/>
                </a:spcAft>
              </a:pPr>
              <a:r>
                <a:rPr lang="en-AU" dirty="0" smtClean="0">
                  <a:solidFill>
                    <a:prstClr val="white"/>
                  </a:solidFill>
                  <a:latin typeface="Arial" charset="0"/>
                  <a:cs typeface="Arial" charset="0"/>
                </a:rPr>
                <a:t>Understanding the imperative and reaping the rewards</a:t>
              </a:r>
              <a:endParaRPr lang="en-AU" dirty="0">
                <a:solidFill>
                  <a:prstClr val="white"/>
                </a:solidFill>
                <a:latin typeface="Arial" charset="0"/>
                <a:cs typeface="Arial" charset="0"/>
              </a:endParaRPr>
            </a:p>
          </p:txBody>
        </p:sp>
      </p:grpSp>
    </p:spTree>
    <p:extLst>
      <p:ext uri="{BB962C8B-B14F-4D97-AF65-F5344CB8AC3E}">
        <p14:creationId xmlns:p14="http://schemas.microsoft.com/office/powerpoint/2010/main" val="135812051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blueknot.org.au/Resources" TargetMode="External"/><Relationship Id="rId1" Type="http://schemas.openxmlformats.org/officeDocument/2006/relationships/slideLayout" Target="../slideLayouts/slideLayout8.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hyperlink" Target="mailto:Jennifer.Howard@hnehealth.nsw.gov.au" TargetMode="External"/><Relationship Id="rId7" Type="http://schemas.openxmlformats.org/officeDocument/2006/relationships/image" Target="../media/image17.png"/><Relationship Id="rId2" Type="http://schemas.openxmlformats.org/officeDocument/2006/relationships/hyperlink" Target="http://www.mindframe-media.info/" TargetMode="External"/><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hyperlink" Target="mailto:Mindframe@hnehealth.nsw.gov.au" TargetMode="External"/><Relationship Id="rId4" Type="http://schemas.openxmlformats.org/officeDocument/2006/relationships/hyperlink" Target="mailto:Rebecca.Pryor@hnehealth.nsw.gov.a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13" Type="http://schemas.microsoft.com/office/2007/relationships/diagramDrawing" Target="../diagrams/drawing1.xml"/><Relationship Id="rId3" Type="http://schemas.openxmlformats.org/officeDocument/2006/relationships/image" Target="../media/image11.jpeg"/><Relationship Id="rId7" Type="http://schemas.openxmlformats.org/officeDocument/2006/relationships/image" Target="../media/image14.png"/><Relationship Id="rId12"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13.png"/><Relationship Id="rId11" Type="http://schemas.openxmlformats.org/officeDocument/2006/relationships/diagramQuickStyle" Target="../diagrams/quickStyle1.xml"/><Relationship Id="rId5" Type="http://schemas.openxmlformats.org/officeDocument/2006/relationships/hyperlink" Target="http://www.prideinpractice.com.au/" TargetMode="External"/><Relationship Id="rId10" Type="http://schemas.openxmlformats.org/officeDocument/2006/relationships/diagramLayout" Target="../diagrams/layout1.xml"/><Relationship Id="rId4" Type="http://schemas.openxmlformats.org/officeDocument/2006/relationships/image" Target="../media/image12.png"/><Relationship Id="rId9" Type="http://schemas.openxmlformats.org/officeDocument/2006/relationships/diagramData" Target="../diagrams/data1.xml"/><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mailto:cnelson@acon.org.au"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hyperlink" Target="http://www.prideindiversity.com.a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p:cNvSpPr>
            <a:spLocks noGrp="1"/>
          </p:cNvSpPr>
          <p:nvPr>
            <p:ph type="pic" sz="quarter" idx="15"/>
          </p:nvPr>
        </p:nvSpPr>
        <p:spPr/>
      </p:sp>
      <p:sp>
        <p:nvSpPr>
          <p:cNvPr id="3" name="Title 2"/>
          <p:cNvSpPr>
            <a:spLocks noGrp="1"/>
          </p:cNvSpPr>
          <p:nvPr>
            <p:ph type="ctrTitle"/>
          </p:nvPr>
        </p:nvSpPr>
        <p:spPr/>
        <p:txBody>
          <a:bodyPr/>
          <a:lstStyle/>
          <a:p>
            <a:r>
              <a:rPr lang="en-AU" i="1" dirty="0" err="1" smtClean="0"/>
              <a:t>Mindframe</a:t>
            </a:r>
            <a:endParaRPr lang="en-AU" dirty="0"/>
          </a:p>
        </p:txBody>
      </p:sp>
      <p:sp>
        <p:nvSpPr>
          <p:cNvPr id="4" name="Subtitle 3"/>
          <p:cNvSpPr>
            <a:spLocks noGrp="1"/>
          </p:cNvSpPr>
          <p:nvPr>
            <p:ph type="subTitle" idx="1"/>
          </p:nvPr>
        </p:nvSpPr>
        <p:spPr/>
        <p:txBody>
          <a:bodyPr/>
          <a:lstStyle/>
          <a:p>
            <a:r>
              <a:rPr lang="en-AU" dirty="0" smtClean="0"/>
              <a:t>October 2018</a:t>
            </a:r>
            <a:endParaRPr lang="en-AU" dirty="0"/>
          </a:p>
        </p:txBody>
      </p:sp>
      <p:sp>
        <p:nvSpPr>
          <p:cNvPr id="9" name="Text Placeholder 8"/>
          <p:cNvSpPr>
            <a:spLocks noGrp="1"/>
          </p:cNvSpPr>
          <p:nvPr>
            <p:ph type="body" sz="quarter" idx="17"/>
          </p:nvPr>
        </p:nvSpPr>
        <p:spPr/>
        <p:txBody>
          <a:bodyPr/>
          <a:lstStyle/>
          <a:p>
            <a:endParaRPr lang="en-AU"/>
          </a:p>
        </p:txBody>
      </p:sp>
    </p:spTree>
    <p:extLst>
      <p:ext uri="{BB962C8B-B14F-4D97-AF65-F5344CB8AC3E}">
        <p14:creationId xmlns:p14="http://schemas.microsoft.com/office/powerpoint/2010/main" val="2337086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616" y="662940"/>
            <a:ext cx="8229600" cy="1143000"/>
          </a:xfrm>
        </p:spPr>
        <p:txBody>
          <a:bodyPr/>
          <a:lstStyle/>
          <a:p>
            <a:r>
              <a:rPr lang="en-AU" sz="4000" dirty="0" smtClean="0"/>
              <a:t>Purpose</a:t>
            </a:r>
            <a:endParaRPr lang="en-AU" sz="4000" dirty="0"/>
          </a:p>
        </p:txBody>
      </p:sp>
      <p:sp>
        <p:nvSpPr>
          <p:cNvPr id="3" name="Content Placeholder 2"/>
          <p:cNvSpPr>
            <a:spLocks noGrp="1"/>
          </p:cNvSpPr>
          <p:nvPr>
            <p:ph idx="1"/>
          </p:nvPr>
        </p:nvSpPr>
        <p:spPr>
          <a:xfrm>
            <a:off x="842741" y="1600200"/>
            <a:ext cx="9679297" cy="4062046"/>
          </a:xfrm>
        </p:spPr>
        <p:txBody>
          <a:bodyPr>
            <a:noAutofit/>
          </a:bodyPr>
          <a:lstStyle/>
          <a:p>
            <a:r>
              <a:rPr lang="en-AU" sz="2400" dirty="0" smtClean="0"/>
              <a:t>To equip Parliamentary Members and Committee members to safely and effectively communicate about suicide and mental illness</a:t>
            </a:r>
          </a:p>
          <a:p>
            <a:pPr marL="342900" indent="-342900">
              <a:buFontTx/>
              <a:buChar char="-"/>
            </a:pPr>
            <a:r>
              <a:rPr lang="en-AU" sz="2400" dirty="0" smtClean="0"/>
              <a:t>When questioning individuals about their experiences of hate crimes</a:t>
            </a:r>
          </a:p>
          <a:p>
            <a:pPr marL="342900" indent="-342900">
              <a:buFontTx/>
              <a:buChar char="-"/>
            </a:pPr>
            <a:r>
              <a:rPr lang="en-AU" sz="2400" dirty="0" smtClean="0"/>
              <a:t>When/if working with the media</a:t>
            </a:r>
          </a:p>
        </p:txBody>
      </p:sp>
      <p:pic>
        <p:nvPicPr>
          <p:cNvPr id="4" name="Picture 3"/>
          <p:cNvPicPr>
            <a:picLocks noChangeAspect="1"/>
          </p:cNvPicPr>
          <p:nvPr/>
        </p:nvPicPr>
        <p:blipFill>
          <a:blip r:embed="rId2"/>
          <a:stretch>
            <a:fillRect/>
          </a:stretch>
        </p:blipFill>
        <p:spPr>
          <a:xfrm>
            <a:off x="9818511" y="3818021"/>
            <a:ext cx="2357151" cy="303997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269451020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Duty of care</a:t>
            </a:r>
            <a:endParaRPr lang="en-AU" dirty="0"/>
          </a:p>
        </p:txBody>
      </p:sp>
      <p:sp>
        <p:nvSpPr>
          <p:cNvPr id="3" name="Content Placeholder 2"/>
          <p:cNvSpPr>
            <a:spLocks noGrp="1"/>
          </p:cNvSpPr>
          <p:nvPr>
            <p:ph idx="1"/>
          </p:nvPr>
        </p:nvSpPr>
        <p:spPr>
          <a:xfrm>
            <a:off x="570964" y="1738648"/>
            <a:ext cx="10972800" cy="1361013"/>
          </a:xfrm>
        </p:spPr>
        <p:txBody>
          <a:bodyPr/>
          <a:lstStyle/>
          <a:p>
            <a:r>
              <a:rPr lang="en-AU" sz="3600" dirty="0" smtClean="0"/>
              <a:t>Taking care of yourself and others during and after this workshop.</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301136922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088" y="430581"/>
            <a:ext cx="8229600" cy="1143000"/>
          </a:xfrm>
        </p:spPr>
        <p:txBody>
          <a:bodyPr>
            <a:normAutofit/>
          </a:bodyPr>
          <a:lstStyle/>
          <a:p>
            <a:r>
              <a:rPr lang="en-AU" i="1" dirty="0" err="1" smtClean="0"/>
              <a:t>Mindframe</a:t>
            </a:r>
            <a:endParaRPr lang="en-AU" dirty="0"/>
          </a:p>
        </p:txBody>
      </p:sp>
      <p:pic>
        <p:nvPicPr>
          <p:cNvPr id="6" name="Picture 5"/>
          <p:cNvPicPr>
            <a:picLocks noChangeAspect="1"/>
          </p:cNvPicPr>
          <p:nvPr/>
        </p:nvPicPr>
        <p:blipFill>
          <a:blip r:embed="rId2"/>
          <a:stretch>
            <a:fillRect/>
          </a:stretch>
        </p:blipFill>
        <p:spPr>
          <a:xfrm>
            <a:off x="9818511" y="3818021"/>
            <a:ext cx="2357151" cy="303997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
        <p:nvSpPr>
          <p:cNvPr id="9" name="Content Placeholder 4"/>
          <p:cNvSpPr>
            <a:spLocks noGrp="1"/>
          </p:cNvSpPr>
          <p:nvPr>
            <p:ph idx="1"/>
          </p:nvPr>
        </p:nvSpPr>
        <p:spPr>
          <a:xfrm>
            <a:off x="306048" y="1212972"/>
            <a:ext cx="11581152" cy="4578228"/>
          </a:xfrm>
        </p:spPr>
        <p:txBody>
          <a:bodyPr>
            <a:noAutofit/>
          </a:bodyPr>
          <a:lstStyle/>
          <a:p>
            <a:pPr>
              <a:spcAft>
                <a:spcPts val="1000"/>
              </a:spcAft>
            </a:pPr>
            <a:r>
              <a:rPr lang="en-AU" sz="2400" dirty="0"/>
              <a:t>Collaborates with the Australian media and other sectors to encourage responsible, accurate and sensitive portrayal of mental illness and suicide.</a:t>
            </a:r>
          </a:p>
          <a:p>
            <a:pPr>
              <a:spcAft>
                <a:spcPts val="1000"/>
              </a:spcAft>
            </a:pPr>
            <a:r>
              <a:rPr lang="en-AU" sz="2400" b="1" dirty="0">
                <a:solidFill>
                  <a:schemeClr val="accent2"/>
                </a:solidFill>
              </a:rPr>
              <a:t>Aims to:</a:t>
            </a:r>
          </a:p>
          <a:p>
            <a:pPr marL="342900" indent="-342900">
              <a:spcAft>
                <a:spcPts val="1000"/>
              </a:spcAft>
              <a:buClr>
                <a:schemeClr val="accent2"/>
              </a:buClr>
              <a:buFont typeface="Arial" panose="020B0604020202020204" pitchFamily="34" charset="0"/>
              <a:buChar char="•"/>
            </a:pPr>
            <a:r>
              <a:rPr lang="en-AU" sz="2400" dirty="0"/>
              <a:t>Provide leadership with in the sector</a:t>
            </a:r>
          </a:p>
          <a:p>
            <a:pPr marL="342900" indent="-342900">
              <a:spcAft>
                <a:spcPts val="1000"/>
              </a:spcAft>
              <a:buClr>
                <a:schemeClr val="accent2"/>
              </a:buClr>
              <a:buFont typeface="Arial" panose="020B0604020202020204" pitchFamily="34" charset="0"/>
              <a:buChar char="•"/>
            </a:pPr>
            <a:r>
              <a:rPr lang="en-AU" sz="2400" dirty="0"/>
              <a:t>Build the capabilities of the sector and other stakeholders</a:t>
            </a:r>
          </a:p>
          <a:p>
            <a:pPr marL="342900" indent="-342900">
              <a:spcAft>
                <a:spcPts val="1000"/>
              </a:spcAft>
              <a:buClr>
                <a:schemeClr val="accent2"/>
              </a:buClr>
              <a:buFont typeface="Arial" panose="020B0604020202020204" pitchFamily="34" charset="0"/>
              <a:buChar char="•"/>
            </a:pPr>
            <a:r>
              <a:rPr lang="en-AU" sz="2400" dirty="0"/>
              <a:t>Innovate and disseminate education, resources and information</a:t>
            </a:r>
          </a:p>
          <a:p>
            <a:pPr marL="342900" indent="-342900">
              <a:spcAft>
                <a:spcPts val="1000"/>
              </a:spcAft>
              <a:buClr>
                <a:schemeClr val="accent2"/>
              </a:buClr>
              <a:buFont typeface="Arial" panose="020B0604020202020204" pitchFamily="34" charset="0"/>
              <a:buChar char="•"/>
            </a:pPr>
            <a:r>
              <a:rPr lang="en-AU" sz="2400" dirty="0"/>
              <a:t>Increase research to support evidence base</a:t>
            </a:r>
          </a:p>
          <a:p>
            <a:pPr marL="342900" indent="-342900">
              <a:spcAft>
                <a:spcPts val="1000"/>
              </a:spcAft>
              <a:buClr>
                <a:schemeClr val="accent2"/>
              </a:buClr>
              <a:buFont typeface="Arial" panose="020B0604020202020204" pitchFamily="34" charset="0"/>
              <a:buChar char="•"/>
            </a:pPr>
            <a:r>
              <a:rPr lang="en-AU" sz="2400" dirty="0"/>
              <a:t>Invest in our organisation and people to deliver good </a:t>
            </a:r>
            <a:r>
              <a:rPr lang="en-AU" sz="2400" dirty="0" smtClean="0"/>
              <a:t>outcomes </a:t>
            </a:r>
            <a:endParaRPr lang="en-AU" sz="2400" dirty="0"/>
          </a:p>
          <a:p>
            <a:pPr>
              <a:spcAft>
                <a:spcPts val="1000"/>
              </a:spcAft>
            </a:pPr>
            <a:endParaRPr lang="en-AU" sz="2400" dirty="0"/>
          </a:p>
        </p:txBody>
      </p:sp>
    </p:spTree>
    <p:extLst>
      <p:ext uri="{BB962C8B-B14F-4D97-AF65-F5344CB8AC3E}">
        <p14:creationId xmlns:p14="http://schemas.microsoft.com/office/powerpoint/2010/main" val="338891423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726229" y="156648"/>
            <a:ext cx="8594558" cy="6500731"/>
          </a:xfrm>
          <a:prstGeom prst="rect">
            <a:avLst/>
          </a:prstGeom>
        </p:spPr>
      </p:pic>
    </p:spTree>
    <p:extLst>
      <p:ext uri="{BB962C8B-B14F-4D97-AF65-F5344CB8AC3E}">
        <p14:creationId xmlns:p14="http://schemas.microsoft.com/office/powerpoint/2010/main" val="289197256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57400" y="2590800"/>
            <a:ext cx="8229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1" kern="1200">
                <a:solidFill>
                  <a:srgbClr val="FE5000"/>
                </a:solidFill>
                <a:latin typeface="+mj-lt"/>
                <a:ea typeface="+mj-ea"/>
                <a:cs typeface="+mj-cs"/>
              </a:defRPr>
            </a:lvl1pPr>
          </a:lstStyle>
          <a:p>
            <a:pPr algn="ctr"/>
            <a:r>
              <a:rPr lang="en-AU" dirty="0">
                <a:solidFill>
                  <a:schemeClr val="tx2"/>
                </a:solidFill>
              </a:rPr>
              <a:t>Why do we need to consider the way that we </a:t>
            </a:r>
            <a:r>
              <a:rPr lang="en-AU" dirty="0" smtClean="0">
                <a:solidFill>
                  <a:schemeClr val="tx2"/>
                </a:solidFill>
              </a:rPr>
              <a:t>communicate about suicide</a:t>
            </a:r>
            <a:r>
              <a:rPr lang="en-AU" dirty="0">
                <a:solidFill>
                  <a:schemeClr val="tx2"/>
                </a:solidFill>
              </a:rPr>
              <a:t>?</a:t>
            </a:r>
          </a:p>
        </p:txBody>
      </p:sp>
      <p:pic>
        <p:nvPicPr>
          <p:cNvPr id="6" name="Picture 5"/>
          <p:cNvPicPr>
            <a:picLocks noChangeAspect="1"/>
          </p:cNvPicPr>
          <p:nvPr/>
        </p:nvPicPr>
        <p:blipFill>
          <a:blip r:embed="rId2"/>
          <a:stretch>
            <a:fillRect/>
          </a:stretch>
        </p:blipFill>
        <p:spPr>
          <a:xfrm>
            <a:off x="9818511" y="3818021"/>
            <a:ext cx="2357151" cy="303997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307813009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What we do and don’t know</a:t>
            </a:r>
            <a:endParaRPr lang="en-AU" dirty="0"/>
          </a:p>
        </p:txBody>
      </p:sp>
      <p:sp>
        <p:nvSpPr>
          <p:cNvPr id="3" name="Content Placeholder 2"/>
          <p:cNvSpPr>
            <a:spLocks noGrp="1"/>
          </p:cNvSpPr>
          <p:nvPr>
            <p:ph idx="1"/>
          </p:nvPr>
        </p:nvSpPr>
        <p:spPr>
          <a:xfrm>
            <a:off x="609600" y="1346200"/>
            <a:ext cx="10972800" cy="5130800"/>
          </a:xfrm>
        </p:spPr>
        <p:txBody>
          <a:bodyPr/>
          <a:lstStyle/>
          <a:p>
            <a:pPr>
              <a:spcAft>
                <a:spcPts val="1000"/>
              </a:spcAft>
            </a:pPr>
            <a:r>
              <a:rPr lang="en-AU" sz="2400" b="1" dirty="0">
                <a:latin typeface="Calibri" pitchFamily="34" charset="0"/>
              </a:rPr>
              <a:t>What we know:</a:t>
            </a:r>
          </a:p>
          <a:p>
            <a:pPr marL="342900" indent="-342900">
              <a:spcAft>
                <a:spcPts val="1000"/>
              </a:spcAft>
              <a:buFont typeface="Arial" panose="020B0604020202020204" pitchFamily="34" charset="0"/>
              <a:buChar char="•"/>
            </a:pPr>
            <a:r>
              <a:rPr lang="en-AU" sz="2400" dirty="0">
                <a:latin typeface="Calibri" pitchFamily="34" charset="0"/>
              </a:rPr>
              <a:t>talking to someone about suicide will </a:t>
            </a:r>
            <a:r>
              <a:rPr lang="en-AU" sz="2400" u="sng" dirty="0">
                <a:latin typeface="Calibri" pitchFamily="34" charset="0"/>
              </a:rPr>
              <a:t>not</a:t>
            </a:r>
            <a:r>
              <a:rPr lang="en-AU" sz="2400" dirty="0">
                <a:latin typeface="Calibri" pitchFamily="34" charset="0"/>
              </a:rPr>
              <a:t> increase suicide risk</a:t>
            </a:r>
          </a:p>
          <a:p>
            <a:pPr marL="342900" indent="-342900">
              <a:spcAft>
                <a:spcPts val="1000"/>
              </a:spcAft>
              <a:buFont typeface="Arial" panose="020B0604020202020204" pitchFamily="34" charset="0"/>
              <a:buChar char="•"/>
            </a:pPr>
            <a:r>
              <a:rPr lang="en-AU" sz="2400" dirty="0">
                <a:latin typeface="Calibri" pitchFamily="34" charset="0"/>
              </a:rPr>
              <a:t>media reporting of suicide deaths has been associated with </a:t>
            </a:r>
            <a:r>
              <a:rPr lang="en-AU" sz="2400" u="sng" dirty="0">
                <a:latin typeface="Calibri" pitchFamily="34" charset="0"/>
              </a:rPr>
              <a:t>increased risk</a:t>
            </a:r>
            <a:r>
              <a:rPr lang="en-AU" sz="2400" dirty="0">
                <a:latin typeface="Calibri" pitchFamily="34" charset="0"/>
              </a:rPr>
              <a:t> for those who are vulnerable</a:t>
            </a:r>
            <a:r>
              <a:rPr lang="en-AU" sz="2400" dirty="0" smtClean="0">
                <a:latin typeface="Calibri" pitchFamily="34" charset="0"/>
              </a:rPr>
              <a:t>.</a:t>
            </a:r>
          </a:p>
          <a:p>
            <a:pPr>
              <a:spcAft>
                <a:spcPts val="1000"/>
              </a:spcAft>
            </a:pPr>
            <a:endParaRPr lang="en-AU" sz="2400" dirty="0">
              <a:latin typeface="Calibri" pitchFamily="34" charset="0"/>
            </a:endParaRPr>
          </a:p>
          <a:p>
            <a:pPr>
              <a:spcAft>
                <a:spcPts val="1000"/>
              </a:spcAft>
            </a:pPr>
            <a:r>
              <a:rPr lang="en-AU" sz="2400" b="1" dirty="0">
                <a:latin typeface="Calibri" pitchFamily="34" charset="0"/>
              </a:rPr>
              <a:t>What we’re still uncertain about:</a:t>
            </a:r>
          </a:p>
          <a:p>
            <a:pPr marL="342900" indent="-342900">
              <a:spcAft>
                <a:spcPts val="1000"/>
              </a:spcAft>
              <a:buFont typeface="Arial" panose="020B0604020202020204" pitchFamily="34" charset="0"/>
              <a:buChar char="•"/>
            </a:pPr>
            <a:r>
              <a:rPr lang="en-AU" sz="2400" dirty="0">
                <a:latin typeface="Calibri" pitchFamily="34" charset="0"/>
              </a:rPr>
              <a:t>whether conversations or more media reporting about the issue will increase or decrease suicide risk.</a:t>
            </a:r>
          </a:p>
          <a:p>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121675014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Mindframe</a:t>
            </a:r>
            <a:r>
              <a:rPr lang="en-AU" dirty="0" smtClean="0"/>
              <a:t> principles &amp; tips for managing communication </a:t>
            </a:r>
            <a:endParaRPr lang="en-AU" dirty="0"/>
          </a:p>
        </p:txBody>
      </p:sp>
      <p:sp>
        <p:nvSpPr>
          <p:cNvPr id="3" name="Content Placeholder 2"/>
          <p:cNvSpPr>
            <a:spLocks noGrp="1"/>
          </p:cNvSpPr>
          <p:nvPr>
            <p:ph idx="1"/>
          </p:nvPr>
        </p:nvSpPr>
        <p:spPr/>
        <p:txBody>
          <a:bodyPr/>
          <a:lstStyle/>
          <a:p>
            <a:endParaRPr lang="en-AU"/>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3611620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97522" y="646697"/>
            <a:ext cx="10182287" cy="1027120"/>
          </a:xfrm>
        </p:spPr>
        <p:txBody>
          <a:bodyPr>
            <a:noAutofit/>
          </a:bodyPr>
          <a:lstStyle/>
          <a:p>
            <a:r>
              <a:rPr lang="en-AU" dirty="0"/>
              <a:t>Impact of discussing suicide</a:t>
            </a:r>
          </a:p>
        </p:txBody>
      </p:sp>
      <p:pic>
        <p:nvPicPr>
          <p:cNvPr id="5" name="Picture 4"/>
          <p:cNvPicPr>
            <a:picLocks noChangeAspect="1"/>
          </p:cNvPicPr>
          <p:nvPr/>
        </p:nvPicPr>
        <p:blipFill>
          <a:blip r:embed="rId2"/>
          <a:stretch>
            <a:fillRect/>
          </a:stretch>
        </p:blipFill>
        <p:spPr>
          <a:xfrm>
            <a:off x="9818511" y="3818021"/>
            <a:ext cx="2357151" cy="3039977"/>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
        <p:nvSpPr>
          <p:cNvPr id="8" name="Content Placeholder 7"/>
          <p:cNvSpPr>
            <a:spLocks noGrp="1"/>
          </p:cNvSpPr>
          <p:nvPr>
            <p:ph idx="1"/>
          </p:nvPr>
        </p:nvSpPr>
        <p:spPr>
          <a:xfrm>
            <a:off x="697522" y="1673816"/>
            <a:ext cx="10678234" cy="4510007"/>
          </a:xfrm>
        </p:spPr>
        <p:txBody>
          <a:bodyPr>
            <a:normAutofit/>
          </a:bodyPr>
          <a:lstStyle/>
          <a:p>
            <a:pPr>
              <a:lnSpc>
                <a:spcPct val="110000"/>
              </a:lnSpc>
              <a:spcAft>
                <a:spcPts val="1000"/>
              </a:spcAft>
            </a:pPr>
            <a:r>
              <a:rPr lang="en-AU" sz="2800" dirty="0"/>
              <a:t>Risk generally increases when </a:t>
            </a:r>
            <a:r>
              <a:rPr lang="en-AU" sz="2800" dirty="0" smtClean="0"/>
              <a:t>discussion:</a:t>
            </a:r>
          </a:p>
          <a:p>
            <a:pPr marL="285750" indent="-285750">
              <a:spcAft>
                <a:spcPts val="1000"/>
              </a:spcAft>
              <a:buFont typeface="Arial" panose="020B0604020202020204" pitchFamily="34" charset="0"/>
              <a:buChar char="•"/>
            </a:pPr>
            <a:r>
              <a:rPr lang="en-AU" sz="2800" dirty="0"/>
              <a:t>Details method and location</a:t>
            </a:r>
          </a:p>
          <a:p>
            <a:pPr marL="285750" indent="-285750">
              <a:spcAft>
                <a:spcPts val="1000"/>
              </a:spcAft>
              <a:buFont typeface="Arial" panose="020B0604020202020204" pitchFamily="34" charset="0"/>
              <a:buChar char="•"/>
            </a:pPr>
            <a:r>
              <a:rPr lang="en-AU" sz="2800" dirty="0"/>
              <a:t>Sensationalises suicide</a:t>
            </a:r>
          </a:p>
          <a:p>
            <a:pPr marL="285750" indent="-285750">
              <a:spcAft>
                <a:spcPts val="1000"/>
              </a:spcAft>
              <a:buFont typeface="Arial" panose="020B0604020202020204" pitchFamily="34" charset="0"/>
              <a:buChar char="•"/>
            </a:pPr>
            <a:r>
              <a:rPr lang="en-AU" sz="2800" dirty="0"/>
              <a:t>Is prominent and repeated </a:t>
            </a:r>
            <a:r>
              <a:rPr lang="en-AU" sz="2800" dirty="0" smtClean="0"/>
              <a:t>(such as media reports)</a:t>
            </a:r>
          </a:p>
          <a:p>
            <a:pPr marL="285750" indent="-285750">
              <a:spcAft>
                <a:spcPts val="1000"/>
              </a:spcAft>
              <a:buFont typeface="Arial" panose="020B0604020202020204" pitchFamily="34" charset="0"/>
              <a:buChar char="•"/>
            </a:pPr>
            <a:r>
              <a:rPr lang="en-AU" sz="2800" dirty="0"/>
              <a:t>Focuses on an individual who has died (especially celebrities) </a:t>
            </a:r>
          </a:p>
          <a:p>
            <a:pPr marL="285750" indent="-285750">
              <a:spcAft>
                <a:spcPts val="1000"/>
              </a:spcAft>
              <a:buFont typeface="Arial" panose="020B0604020202020204" pitchFamily="34" charset="0"/>
              <a:buChar char="•"/>
            </a:pPr>
            <a:r>
              <a:rPr lang="en-AU" sz="2800" dirty="0"/>
              <a:t>Glamourises or glorifies the </a:t>
            </a:r>
            <a:r>
              <a:rPr lang="en-AU" sz="2800" dirty="0" smtClean="0"/>
              <a:t>death</a:t>
            </a:r>
            <a:endParaRPr lang="en-AU" sz="2800" dirty="0"/>
          </a:p>
          <a:p>
            <a:pPr marL="285750" indent="-285750">
              <a:spcAft>
                <a:spcPts val="1000"/>
              </a:spcAft>
              <a:buFont typeface="Arial" panose="020B0604020202020204" pitchFamily="34" charset="0"/>
              <a:buChar char="•"/>
            </a:pPr>
            <a:endParaRPr lang="en-AU" sz="2800" dirty="0">
              <a:solidFill>
                <a:srgbClr val="00205B"/>
              </a:solidFill>
            </a:endParaRPr>
          </a:p>
          <a:p>
            <a:pPr>
              <a:lnSpc>
                <a:spcPct val="110000"/>
              </a:lnSpc>
              <a:spcAft>
                <a:spcPts val="1000"/>
              </a:spcAft>
            </a:pPr>
            <a:endParaRPr lang="en-AU" sz="2800" dirty="0"/>
          </a:p>
        </p:txBody>
      </p:sp>
    </p:spTree>
    <p:extLst>
      <p:ext uri="{BB962C8B-B14F-4D97-AF65-F5344CB8AC3E}">
        <p14:creationId xmlns:p14="http://schemas.microsoft.com/office/powerpoint/2010/main" val="354715043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953" y="433953"/>
            <a:ext cx="8844862" cy="867905"/>
          </a:xfrm>
        </p:spPr>
        <p:txBody>
          <a:bodyPr>
            <a:normAutofit fontScale="90000"/>
          </a:bodyPr>
          <a:lstStyle/>
          <a:p>
            <a:r>
              <a:rPr lang="en-AU" i="1" dirty="0"/>
              <a:t>Mindframe </a:t>
            </a:r>
            <a:r>
              <a:rPr lang="en-AU" dirty="0"/>
              <a:t>principles </a:t>
            </a:r>
            <a:r>
              <a:rPr lang="en-AU" dirty="0" smtClean="0"/>
              <a:t>– discussions of Suicide with those with Lived Experience</a:t>
            </a:r>
            <a:endParaRPr lang="en-AU" dirty="0"/>
          </a:p>
        </p:txBody>
      </p:sp>
      <p:sp>
        <p:nvSpPr>
          <p:cNvPr id="3" name="Content Placeholder 2"/>
          <p:cNvSpPr>
            <a:spLocks noGrp="1"/>
          </p:cNvSpPr>
          <p:nvPr>
            <p:ph idx="1"/>
          </p:nvPr>
        </p:nvSpPr>
        <p:spPr>
          <a:xfrm>
            <a:off x="433953" y="1410346"/>
            <a:ext cx="10910806" cy="4711485"/>
          </a:xfrm>
        </p:spPr>
        <p:txBody>
          <a:bodyPr rtlCol="0">
            <a:normAutofit/>
          </a:bodyPr>
          <a:lstStyle/>
          <a:p>
            <a:pPr>
              <a:lnSpc>
                <a:spcPct val="110000"/>
              </a:lnSpc>
              <a:spcAft>
                <a:spcPts val="1000"/>
              </a:spcAft>
              <a:defRPr/>
            </a:pPr>
            <a:r>
              <a:rPr lang="en-AU" sz="2800" dirty="0" smtClean="0"/>
              <a:t>To </a:t>
            </a:r>
            <a:r>
              <a:rPr lang="en-AU" sz="2800" b="1" dirty="0"/>
              <a:t>decrease</a:t>
            </a:r>
            <a:r>
              <a:rPr lang="en-AU" sz="2800" dirty="0"/>
              <a:t> risk it may be helpful to: </a:t>
            </a:r>
          </a:p>
          <a:p>
            <a:pPr marL="457200" indent="-457200">
              <a:lnSpc>
                <a:spcPct val="110000"/>
              </a:lnSpc>
              <a:spcAft>
                <a:spcPts val="1000"/>
              </a:spcAft>
              <a:buFont typeface="Arial" panose="020B0604020202020204" pitchFamily="34" charset="0"/>
              <a:buChar char="•"/>
              <a:defRPr/>
            </a:pPr>
            <a:r>
              <a:rPr lang="en-AU" sz="2800" dirty="0"/>
              <a:t>Provide </a:t>
            </a:r>
            <a:r>
              <a:rPr lang="en-AU" sz="2800" dirty="0" smtClean="0"/>
              <a:t>context with questions around incidents </a:t>
            </a:r>
            <a:endParaRPr lang="en-AU" sz="2800" dirty="0"/>
          </a:p>
          <a:p>
            <a:pPr marL="457200" indent="-457200">
              <a:lnSpc>
                <a:spcPct val="110000"/>
              </a:lnSpc>
              <a:spcAft>
                <a:spcPts val="1000"/>
              </a:spcAft>
              <a:buFont typeface="Arial" panose="020B0604020202020204" pitchFamily="34" charset="0"/>
              <a:buChar char="•"/>
              <a:defRPr/>
            </a:pPr>
            <a:r>
              <a:rPr lang="en-AU" sz="2800" dirty="0"/>
              <a:t>Frame suicide as a tragic, avoidable loss </a:t>
            </a:r>
          </a:p>
          <a:p>
            <a:pPr marL="457200" indent="-457200">
              <a:lnSpc>
                <a:spcPct val="110000"/>
              </a:lnSpc>
              <a:spcAft>
                <a:spcPts val="1000"/>
              </a:spcAft>
              <a:buFont typeface="Arial" panose="020B0604020202020204" pitchFamily="34" charset="0"/>
              <a:buChar char="•"/>
              <a:defRPr/>
            </a:pPr>
            <a:r>
              <a:rPr lang="en-AU" sz="2800" dirty="0"/>
              <a:t>Focus on the </a:t>
            </a:r>
            <a:r>
              <a:rPr lang="en-AU" sz="2800" dirty="0" smtClean="0"/>
              <a:t>factual, negative </a:t>
            </a:r>
            <a:r>
              <a:rPr lang="en-AU" sz="2800" dirty="0"/>
              <a:t>impact on others</a:t>
            </a:r>
          </a:p>
          <a:p>
            <a:pPr marL="457200" indent="-457200">
              <a:lnSpc>
                <a:spcPct val="110000"/>
              </a:lnSpc>
              <a:spcAft>
                <a:spcPts val="1000"/>
              </a:spcAft>
              <a:buFont typeface="Arial" panose="020B0604020202020204" pitchFamily="34" charset="0"/>
              <a:buChar char="•"/>
              <a:defRPr/>
            </a:pPr>
            <a:r>
              <a:rPr lang="en-AU" sz="2800" dirty="0" smtClean="0"/>
              <a:t>Promote </a:t>
            </a:r>
            <a:r>
              <a:rPr lang="en-AU" sz="2800" dirty="0"/>
              <a:t>help-seeking </a:t>
            </a:r>
            <a:r>
              <a:rPr lang="en-AU" sz="2800" dirty="0" smtClean="0"/>
              <a:t>information in all conversations discussing suicide</a:t>
            </a:r>
          </a:p>
          <a:p>
            <a:pPr marL="457200" indent="-457200">
              <a:lnSpc>
                <a:spcPct val="110000"/>
              </a:lnSpc>
              <a:spcAft>
                <a:spcPts val="1000"/>
              </a:spcAft>
              <a:buFont typeface="Arial" panose="020B0604020202020204" pitchFamily="34" charset="0"/>
              <a:buChar char="•"/>
              <a:defRPr/>
            </a:pPr>
            <a:r>
              <a:rPr lang="en-AU" sz="2800" dirty="0" smtClean="0"/>
              <a:t>Follow up with speakers post interviews </a:t>
            </a:r>
            <a:endParaRPr lang="en-AU" sz="2800" dirty="0"/>
          </a:p>
          <a:p>
            <a:pPr>
              <a:spcAft>
                <a:spcPts val="0"/>
              </a:spcAft>
              <a:defRPr/>
            </a:pPr>
            <a:endParaRPr lang="en-AU"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411220012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44769" y="644770"/>
            <a:ext cx="8229600" cy="868363"/>
          </a:xfrm>
        </p:spPr>
        <p:txBody>
          <a:bodyPr vert="horz" lIns="91440" tIns="45720" rIns="132080" bIns="45720" rtlCol="0" anchor="t">
            <a:normAutofit/>
          </a:bodyPr>
          <a:lstStyle/>
          <a:p>
            <a:r>
              <a:rPr lang="en-US" dirty="0">
                <a:ea typeface="ＭＳ Ｐゴシック" pitchFamily="34" charset="-128"/>
              </a:rPr>
              <a:t>Issues to </a:t>
            </a:r>
            <a:r>
              <a:rPr lang="en-US" dirty="0" smtClean="0">
                <a:ea typeface="ＭＳ Ｐゴシック" pitchFamily="34" charset="-128"/>
              </a:rPr>
              <a:t>consider</a:t>
            </a:r>
            <a:r>
              <a:rPr lang="en-US" dirty="0">
                <a:ea typeface="ＭＳ Ｐゴシック" pitchFamily="34" charset="-128"/>
              </a:rPr>
              <a:t>: suicide</a:t>
            </a:r>
          </a:p>
        </p:txBody>
      </p:sp>
      <p:sp>
        <p:nvSpPr>
          <p:cNvPr id="47107" name="Rectangle 3"/>
          <p:cNvSpPr>
            <a:spLocks noGrp="1" noChangeArrowheads="1"/>
          </p:cNvSpPr>
          <p:nvPr>
            <p:ph idx="1"/>
          </p:nvPr>
        </p:nvSpPr>
        <p:spPr>
          <a:xfrm>
            <a:off x="908539" y="1729153"/>
            <a:ext cx="8458200" cy="4483829"/>
          </a:xfrm>
        </p:spPr>
        <p:txBody>
          <a:bodyPr vert="horz" lIns="91440" tIns="45720" rIns="132080" bIns="45720" rtlCol="0">
            <a:noAutofit/>
          </a:bodyPr>
          <a:lstStyle/>
          <a:p>
            <a:pPr marL="342900" indent="-342900">
              <a:lnSpc>
                <a:spcPct val="100000"/>
              </a:lnSpc>
              <a:spcAft>
                <a:spcPts val="1000"/>
              </a:spcAft>
              <a:buFont typeface="Arial" panose="020B0604020202020204" pitchFamily="34" charset="0"/>
              <a:buChar char="•"/>
            </a:pPr>
            <a:r>
              <a:rPr lang="en-US" sz="2400" b="1" dirty="0">
                <a:ea typeface="ＭＳ Ｐゴシック" pitchFamily="34" charset="-128"/>
              </a:rPr>
              <a:t>Grief and loss</a:t>
            </a:r>
            <a:r>
              <a:rPr lang="en-US" sz="2400" dirty="0">
                <a:ea typeface="ＭＳ Ｐゴシック" pitchFamily="34" charset="-128"/>
              </a:rPr>
              <a:t>: treat the bereaved with sensitivity and respect </a:t>
            </a:r>
            <a:r>
              <a:rPr lang="en-US" sz="2400" dirty="0" smtClean="0">
                <a:ea typeface="ＭＳ Ｐゴシック" pitchFamily="34" charset="-128"/>
              </a:rPr>
              <a:t>privacy</a:t>
            </a:r>
          </a:p>
          <a:p>
            <a:pPr marL="594900" lvl="1" indent="-342900">
              <a:lnSpc>
                <a:spcPct val="100000"/>
              </a:lnSpc>
              <a:spcAft>
                <a:spcPts val="1000"/>
              </a:spcAft>
              <a:buFont typeface="Arial" panose="020B0604020202020204" pitchFamily="34" charset="0"/>
              <a:buChar char="•"/>
            </a:pPr>
            <a:r>
              <a:rPr lang="en-US" sz="1800" i="1" dirty="0">
                <a:ea typeface="ＭＳ Ｐゴシック" pitchFamily="34" charset="-128"/>
              </a:rPr>
              <a:t>I</a:t>
            </a:r>
            <a:r>
              <a:rPr lang="en-US" sz="1800" i="1" dirty="0" smtClean="0">
                <a:ea typeface="ＭＳ Ｐゴシック" pitchFamily="34" charset="-128"/>
              </a:rPr>
              <a:t>n </a:t>
            </a:r>
            <a:r>
              <a:rPr lang="en-US" sz="1800" i="1" dirty="0">
                <a:ea typeface="ＭＳ Ｐゴシック" pitchFamily="34" charset="-128"/>
              </a:rPr>
              <a:t>smaller communities, who are the ‘bereaved</a:t>
            </a:r>
            <a:r>
              <a:rPr lang="en-US" sz="1800" i="1" dirty="0" smtClean="0">
                <a:ea typeface="ＭＳ Ｐゴシック" pitchFamily="34" charset="-128"/>
              </a:rPr>
              <a:t>’?</a:t>
            </a:r>
          </a:p>
          <a:p>
            <a:pPr lvl="1" indent="0">
              <a:lnSpc>
                <a:spcPct val="100000"/>
              </a:lnSpc>
              <a:spcAft>
                <a:spcPts val="1000"/>
              </a:spcAft>
              <a:buNone/>
            </a:pPr>
            <a:endParaRPr lang="en-US" sz="1800" i="1" dirty="0">
              <a:ea typeface="ＭＳ Ｐゴシック" pitchFamily="34" charset="-128"/>
            </a:endParaRPr>
          </a:p>
          <a:p>
            <a:pPr marL="342900" indent="-342900">
              <a:lnSpc>
                <a:spcPct val="100000"/>
              </a:lnSpc>
              <a:spcAft>
                <a:spcPts val="1000"/>
              </a:spcAft>
              <a:buFont typeface="Arial" panose="020B0604020202020204" pitchFamily="34" charset="0"/>
              <a:buChar char="•"/>
            </a:pPr>
            <a:r>
              <a:rPr lang="en-US" sz="2400" b="1" dirty="0" smtClean="0">
                <a:ea typeface="ＭＳ Ｐゴシック" pitchFamily="34" charset="-128"/>
              </a:rPr>
              <a:t>Avoid using stigmatising colloquialisms for priority groups </a:t>
            </a:r>
          </a:p>
          <a:p>
            <a:pPr marL="594900" lvl="1" indent="-342900">
              <a:lnSpc>
                <a:spcPct val="100000"/>
              </a:lnSpc>
              <a:spcAft>
                <a:spcPts val="1000"/>
              </a:spcAft>
              <a:buFont typeface="Arial" panose="020B0604020202020204" pitchFamily="34" charset="0"/>
              <a:buChar char="•"/>
            </a:pPr>
            <a:r>
              <a:rPr lang="en-US" sz="1800" dirty="0" smtClean="0">
                <a:ea typeface="ＭＳ Ｐゴシック" pitchFamily="34" charset="-128"/>
              </a:rPr>
              <a:t>How will this impact the speaker during and after the interview</a:t>
            </a:r>
          </a:p>
          <a:p>
            <a:pPr lvl="1" indent="0">
              <a:lnSpc>
                <a:spcPct val="100000"/>
              </a:lnSpc>
              <a:spcAft>
                <a:spcPts val="1000"/>
              </a:spcAft>
              <a:buNone/>
            </a:pPr>
            <a:endParaRPr lang="en-US" sz="1800" dirty="0">
              <a:ea typeface="ＭＳ Ｐゴシック" pitchFamily="34" charset="-128"/>
            </a:endParaRPr>
          </a:p>
          <a:p>
            <a:pPr marL="342900" indent="-342900">
              <a:lnSpc>
                <a:spcPct val="100000"/>
              </a:lnSpc>
              <a:spcAft>
                <a:spcPts val="1000"/>
              </a:spcAft>
              <a:buFont typeface="Arial" panose="020B0604020202020204" pitchFamily="34" charset="0"/>
              <a:buChar char="•"/>
            </a:pPr>
            <a:r>
              <a:rPr lang="en-US" sz="2400" b="1" dirty="0" smtClean="0">
                <a:ea typeface="ＭＳ Ｐゴシック" pitchFamily="34" charset="-128"/>
              </a:rPr>
              <a:t>Consider ‘Trauma Informed Principles’ when interviewing </a:t>
            </a:r>
          </a:p>
          <a:p>
            <a:pPr marL="594900" lvl="1" indent="-342900">
              <a:lnSpc>
                <a:spcPct val="100000"/>
              </a:lnSpc>
              <a:spcAft>
                <a:spcPts val="1000"/>
              </a:spcAft>
              <a:buFont typeface="Arial" panose="020B0604020202020204" pitchFamily="34" charset="0"/>
              <a:buChar char="•"/>
            </a:pPr>
            <a:r>
              <a:rPr lang="en-US" sz="1800" dirty="0" smtClean="0">
                <a:ea typeface="ＭＳ Ｐゴシック" pitchFamily="34" charset="-128"/>
              </a:rPr>
              <a:t>Help mitigate risk of re-</a:t>
            </a:r>
            <a:r>
              <a:rPr lang="en-US" sz="1800" dirty="0" err="1" smtClean="0">
                <a:ea typeface="ＭＳ Ｐゴシック" pitchFamily="34" charset="-128"/>
              </a:rPr>
              <a:t>traumatisation</a:t>
            </a:r>
            <a:r>
              <a:rPr lang="en-US" sz="1800" dirty="0" smtClean="0">
                <a:ea typeface="ＭＳ Ｐゴシック" pitchFamily="34" charset="-128"/>
              </a:rPr>
              <a:t> during the interview process </a:t>
            </a:r>
          </a:p>
          <a:p>
            <a:pPr marL="846900" lvl="2" indent="-342900">
              <a:lnSpc>
                <a:spcPct val="100000"/>
              </a:lnSpc>
              <a:spcAft>
                <a:spcPts val="1000"/>
              </a:spcAft>
              <a:buFont typeface="Arial" panose="020B0604020202020204" pitchFamily="34" charset="0"/>
              <a:buChar char="•"/>
            </a:pPr>
            <a:r>
              <a:rPr lang="en-US" sz="1800" dirty="0" smtClean="0">
                <a:ea typeface="ＭＳ Ｐゴシック" pitchFamily="34" charset="-128"/>
              </a:rPr>
              <a:t>See </a:t>
            </a:r>
            <a:r>
              <a:rPr lang="en-US" sz="1800" dirty="0" smtClean="0">
                <a:ea typeface="ＭＳ Ｐゴシック" pitchFamily="34" charset="-128"/>
                <a:hlinkClick r:id="rId2"/>
              </a:rPr>
              <a:t>Blue Knot Foundation </a:t>
            </a:r>
            <a:r>
              <a:rPr lang="en-US" sz="1800" dirty="0" smtClean="0">
                <a:ea typeface="ＭＳ Ｐゴシック" pitchFamily="34" charset="-128"/>
              </a:rPr>
              <a:t>resources </a:t>
            </a:r>
          </a:p>
          <a:p>
            <a:pPr marL="594900" lvl="1" indent="-342900">
              <a:lnSpc>
                <a:spcPct val="100000"/>
              </a:lnSpc>
              <a:spcAft>
                <a:spcPts val="1000"/>
              </a:spcAft>
              <a:buFont typeface="Arial" panose="020B0604020202020204" pitchFamily="34" charset="0"/>
              <a:buChar char="•"/>
            </a:pPr>
            <a:endParaRPr lang="en-US" sz="2400" i="1" dirty="0" smtClean="0">
              <a:ea typeface="ＭＳ Ｐゴシック" pitchFamily="34" charset="-128"/>
            </a:endParaRPr>
          </a:p>
        </p:txBody>
      </p:sp>
      <p:pic>
        <p:nvPicPr>
          <p:cNvPr id="5" name="Picture 4"/>
          <p:cNvPicPr>
            <a:picLocks noChangeAspect="1"/>
          </p:cNvPicPr>
          <p:nvPr/>
        </p:nvPicPr>
        <p:blipFill>
          <a:blip r:embed="rId3"/>
          <a:stretch>
            <a:fillRect/>
          </a:stretch>
        </p:blipFill>
        <p:spPr>
          <a:xfrm>
            <a:off x="9818511" y="3818021"/>
            <a:ext cx="2357151" cy="3039977"/>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126558603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anim calcmode="lin" valueType="num">
                                      <p:cBhvr additive="base">
                                        <p:cTn id="11"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anim calcmode="lin" valueType="num">
                                      <p:cBhvr additive="base">
                                        <p:cTn id="17"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710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7107">
                                            <p:txEl>
                                              <p:pRg st="4" end="4"/>
                                            </p:txEl>
                                          </p:spTgt>
                                        </p:tgtEl>
                                        <p:attrNameLst>
                                          <p:attrName>style.visibility</p:attrName>
                                        </p:attrNameLst>
                                      </p:cBhvr>
                                      <p:to>
                                        <p:strVal val="visible"/>
                                      </p:to>
                                    </p:set>
                                    <p:anim calcmode="lin" valueType="num">
                                      <p:cBhvr additive="base">
                                        <p:cTn id="21" dur="5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71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7107">
                                            <p:txEl>
                                              <p:pRg st="6" end="6"/>
                                            </p:txEl>
                                          </p:spTgt>
                                        </p:tgtEl>
                                        <p:attrNameLst>
                                          <p:attrName>style.visibility</p:attrName>
                                        </p:attrNameLst>
                                      </p:cBhvr>
                                      <p:to>
                                        <p:strVal val="visible"/>
                                      </p:to>
                                    </p:set>
                                    <p:anim calcmode="lin" valueType="num">
                                      <p:cBhvr additive="base">
                                        <p:cTn id="27"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710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7107">
                                            <p:txEl>
                                              <p:pRg st="7" end="7"/>
                                            </p:txEl>
                                          </p:spTgt>
                                        </p:tgtEl>
                                        <p:attrNameLst>
                                          <p:attrName>style.visibility</p:attrName>
                                        </p:attrNameLst>
                                      </p:cBhvr>
                                      <p:to>
                                        <p:strVal val="visible"/>
                                      </p:to>
                                    </p:set>
                                    <p:anim calcmode="lin" valueType="num">
                                      <p:cBhvr additive="base">
                                        <p:cTn id="31"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7107">
                                            <p:txEl>
                                              <p:pRg st="8" end="8"/>
                                            </p:txEl>
                                          </p:spTgt>
                                        </p:tgtEl>
                                        <p:attrNameLst>
                                          <p:attrName>style.visibility</p:attrName>
                                        </p:attrNameLst>
                                      </p:cBhvr>
                                      <p:to>
                                        <p:strVal val="visible"/>
                                      </p:to>
                                    </p:set>
                                    <p:anim calcmode="lin" valueType="num">
                                      <p:cBhvr additive="base">
                                        <p:cTn id="35" dur="500" fill="hold"/>
                                        <p:tgtEl>
                                          <p:spTgt spid="4710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710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Acknowledgements</a:t>
            </a:r>
            <a:endParaRPr lang="en-AU" dirty="0"/>
          </a:p>
        </p:txBody>
      </p:sp>
      <p:sp>
        <p:nvSpPr>
          <p:cNvPr id="3" name="Content Placeholder 2"/>
          <p:cNvSpPr>
            <a:spLocks noGrp="1"/>
          </p:cNvSpPr>
          <p:nvPr>
            <p:ph idx="1"/>
          </p:nvPr>
        </p:nvSpPr>
        <p:spPr>
          <a:xfrm>
            <a:off x="533400" y="1396999"/>
            <a:ext cx="10972800" cy="4720465"/>
          </a:xfrm>
        </p:spPr>
        <p:txBody>
          <a:bodyPr/>
          <a:lstStyle/>
          <a:p>
            <a:pPr marL="514350" lvl="0" indent="-514350">
              <a:spcAft>
                <a:spcPts val="1000"/>
              </a:spcAft>
              <a:buFont typeface="+mj-lt"/>
              <a:buAutoNum type="arabicPeriod"/>
            </a:pPr>
            <a:r>
              <a:rPr lang="en-AU" sz="2400" dirty="0">
                <a:solidFill>
                  <a:srgbClr val="333333"/>
                </a:solidFill>
              </a:rPr>
              <a:t>Acknowledgement of </a:t>
            </a:r>
            <a:r>
              <a:rPr lang="en-AU" sz="2400" dirty="0" smtClean="0">
                <a:solidFill>
                  <a:srgbClr val="333333"/>
                </a:solidFill>
              </a:rPr>
              <a:t>Country</a:t>
            </a:r>
          </a:p>
          <a:p>
            <a:pPr>
              <a:lnSpc>
                <a:spcPct val="100000"/>
              </a:lnSpc>
              <a:spcAft>
                <a:spcPts val="1000"/>
              </a:spcAft>
            </a:pPr>
            <a:r>
              <a:rPr lang="en-AU" sz="2400" i="1" dirty="0" smtClean="0"/>
              <a:t>	‘</a:t>
            </a:r>
            <a:r>
              <a:rPr lang="en-AU" sz="2000" i="1" dirty="0" smtClean="0"/>
              <a:t>We </a:t>
            </a:r>
            <a:r>
              <a:rPr lang="en-AU" sz="2000" i="1" dirty="0"/>
              <a:t>acknowledge the Traditional Owners of country throughout Australia </a:t>
            </a:r>
            <a:endParaRPr lang="en-AU" sz="2000" i="1" dirty="0" smtClean="0"/>
          </a:p>
          <a:p>
            <a:pPr>
              <a:lnSpc>
                <a:spcPct val="100000"/>
              </a:lnSpc>
              <a:spcAft>
                <a:spcPts val="1000"/>
              </a:spcAft>
            </a:pPr>
            <a:r>
              <a:rPr lang="en-AU" sz="2000" i="1" dirty="0" smtClean="0"/>
              <a:t>	and </a:t>
            </a:r>
            <a:r>
              <a:rPr lang="en-AU" sz="2000" i="1" dirty="0"/>
              <a:t>recognise their continuing connection to land, waters and culture. </a:t>
            </a:r>
            <a:endParaRPr lang="en-AU" sz="2000" i="1" dirty="0" smtClean="0"/>
          </a:p>
          <a:p>
            <a:pPr>
              <a:lnSpc>
                <a:spcPct val="100000"/>
              </a:lnSpc>
              <a:spcAft>
                <a:spcPts val="1000"/>
              </a:spcAft>
            </a:pPr>
            <a:r>
              <a:rPr lang="en-AU" sz="2000" i="1" dirty="0"/>
              <a:t>	</a:t>
            </a:r>
            <a:r>
              <a:rPr lang="en-AU" sz="2000" i="1" dirty="0" smtClean="0"/>
              <a:t>We </a:t>
            </a:r>
            <a:r>
              <a:rPr lang="en-AU" sz="2000" i="1" dirty="0"/>
              <a:t>pay our respects to their Elders past, present and emerging</a:t>
            </a:r>
            <a:r>
              <a:rPr lang="en-AU" sz="2000" i="1" dirty="0" smtClean="0"/>
              <a:t>.’</a:t>
            </a:r>
            <a:endParaRPr lang="en-AU" sz="2000" dirty="0"/>
          </a:p>
          <a:p>
            <a:pPr lvl="0">
              <a:spcAft>
                <a:spcPts val="1000"/>
              </a:spcAft>
            </a:pPr>
            <a:endParaRPr lang="en-AU" sz="2400" dirty="0">
              <a:solidFill>
                <a:srgbClr val="333333"/>
              </a:solidFill>
            </a:endParaRPr>
          </a:p>
          <a:p>
            <a:pPr marL="514350" lvl="0" indent="-514350">
              <a:spcAft>
                <a:spcPts val="1000"/>
              </a:spcAft>
              <a:buFont typeface="+mj-lt"/>
              <a:buAutoNum type="arabicPeriod"/>
            </a:pPr>
            <a:r>
              <a:rPr lang="en-AU" sz="2400" dirty="0">
                <a:solidFill>
                  <a:srgbClr val="333333"/>
                </a:solidFill>
              </a:rPr>
              <a:t>Acknowledgement of lived experience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44470801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379" y="558800"/>
            <a:ext cx="10891272" cy="711200"/>
          </a:xfrm>
        </p:spPr>
        <p:txBody>
          <a:bodyPr/>
          <a:lstStyle/>
          <a:p>
            <a:r>
              <a:rPr lang="en-AU" dirty="0" smtClean="0"/>
              <a:t>Tip 1: Consider the language used when talking about suicide</a:t>
            </a:r>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265" t="13173" r="-265" b="8389"/>
          <a:stretch/>
        </p:blipFill>
        <p:spPr>
          <a:xfrm>
            <a:off x="1936211" y="1093486"/>
            <a:ext cx="8276735" cy="4869163"/>
          </a:xfrm>
          <a:prstGeom prst="rect">
            <a:avLst/>
          </a:prstGeom>
        </p:spPr>
      </p:pic>
    </p:spTree>
    <p:extLst>
      <p:ext uri="{BB962C8B-B14F-4D97-AF65-F5344CB8AC3E}">
        <p14:creationId xmlns:p14="http://schemas.microsoft.com/office/powerpoint/2010/main" val="248361511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 2: Don’t talk about methods of suicide</a:t>
            </a:r>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12985" b="8383"/>
          <a:stretch/>
        </p:blipFill>
        <p:spPr>
          <a:xfrm>
            <a:off x="1631947" y="1007304"/>
            <a:ext cx="8827039" cy="5205679"/>
          </a:xfrm>
          <a:prstGeom prst="rect">
            <a:avLst/>
          </a:prstGeom>
        </p:spPr>
      </p:pic>
    </p:spTree>
    <p:extLst>
      <p:ext uri="{BB962C8B-B14F-4D97-AF65-F5344CB8AC3E}">
        <p14:creationId xmlns:p14="http://schemas.microsoft.com/office/powerpoint/2010/main" val="78325794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389" b="7779"/>
          <a:stretch/>
        </p:blipFill>
        <p:spPr>
          <a:xfrm>
            <a:off x="1485900" y="1270000"/>
            <a:ext cx="8611137" cy="5220502"/>
          </a:xfrm>
          <a:prstGeom prst="rect">
            <a:avLst/>
          </a:prstGeom>
        </p:spPr>
      </p:pic>
      <p:sp>
        <p:nvSpPr>
          <p:cNvPr id="2" name="Title 1"/>
          <p:cNvSpPr>
            <a:spLocks noGrp="1"/>
          </p:cNvSpPr>
          <p:nvPr>
            <p:ph type="title"/>
          </p:nvPr>
        </p:nvSpPr>
        <p:spPr>
          <a:xfrm>
            <a:off x="416379" y="558800"/>
            <a:ext cx="11329153" cy="711200"/>
          </a:xfrm>
        </p:spPr>
        <p:txBody>
          <a:bodyPr/>
          <a:lstStyle/>
          <a:p>
            <a:r>
              <a:rPr lang="en-AU" dirty="0" smtClean="0"/>
              <a:t>Tip 3: </a:t>
            </a:r>
            <a:r>
              <a:rPr lang="en-AU" dirty="0"/>
              <a:t>Consider the language used when talking about mental </a:t>
            </a:r>
            <a:r>
              <a:rPr lang="en-AU" dirty="0" smtClean="0"/>
              <a:t>illness</a:t>
            </a:r>
            <a:endParaRPr lang="en-AU" dirty="0"/>
          </a:p>
        </p:txBody>
      </p:sp>
    </p:spTree>
    <p:extLst>
      <p:ext uri="{BB962C8B-B14F-4D97-AF65-F5344CB8AC3E}">
        <p14:creationId xmlns:p14="http://schemas.microsoft.com/office/powerpoint/2010/main" val="322979149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744" y="471599"/>
            <a:ext cx="8229600" cy="906825"/>
          </a:xfrm>
        </p:spPr>
        <p:txBody>
          <a:bodyPr>
            <a:normAutofit/>
          </a:bodyPr>
          <a:lstStyle/>
          <a:p>
            <a:r>
              <a:rPr lang="en-AU" dirty="0" smtClean="0"/>
              <a:t>Impact of discussing mental illness</a:t>
            </a:r>
            <a:endParaRPr lang="en-AU" dirty="0"/>
          </a:p>
        </p:txBody>
      </p:sp>
      <p:sp>
        <p:nvSpPr>
          <p:cNvPr id="10" name="Content Placeholder 9"/>
          <p:cNvSpPr>
            <a:spLocks noGrp="1"/>
          </p:cNvSpPr>
          <p:nvPr>
            <p:ph idx="1"/>
          </p:nvPr>
        </p:nvSpPr>
        <p:spPr>
          <a:xfrm>
            <a:off x="550744" y="1367223"/>
            <a:ext cx="6810776" cy="4845760"/>
          </a:xfrm>
        </p:spPr>
        <p:txBody>
          <a:bodyPr rtlCol="0">
            <a:noAutofit/>
          </a:bodyPr>
          <a:lstStyle/>
          <a:p>
            <a:pPr>
              <a:spcAft>
                <a:spcPts val="1000"/>
              </a:spcAft>
              <a:defRPr/>
            </a:pPr>
            <a:r>
              <a:rPr lang="en-AU" sz="2800" dirty="0" smtClean="0"/>
              <a:t>discussing </a:t>
            </a:r>
            <a:r>
              <a:rPr lang="en-AU" sz="2800" dirty="0"/>
              <a:t>inaccurate or negative information about mental illness: </a:t>
            </a:r>
          </a:p>
          <a:p>
            <a:pPr marL="961200" lvl="2" indent="-457200">
              <a:spcAft>
                <a:spcPts val="1000"/>
              </a:spcAft>
              <a:buFont typeface="Arial" panose="020B0604020202020204" pitchFamily="34" charset="0"/>
              <a:buChar char="•"/>
              <a:defRPr/>
            </a:pPr>
            <a:r>
              <a:rPr lang="en-AU" sz="2800" dirty="0"/>
              <a:t>Promotes stigma</a:t>
            </a:r>
          </a:p>
          <a:p>
            <a:pPr marL="961200" lvl="2" indent="-457200">
              <a:spcAft>
                <a:spcPts val="1000"/>
              </a:spcAft>
              <a:buFont typeface="Arial" panose="020B0604020202020204" pitchFamily="34" charset="0"/>
              <a:buChar char="•"/>
              <a:defRPr/>
            </a:pPr>
            <a:r>
              <a:rPr lang="en-AU" sz="2800" dirty="0"/>
              <a:t>Perpetuates negative and inaccurate beliefs about mental illness.</a:t>
            </a:r>
          </a:p>
          <a:p>
            <a:pPr>
              <a:spcAft>
                <a:spcPts val="1000"/>
              </a:spcAft>
              <a:defRPr/>
            </a:pPr>
            <a:r>
              <a:rPr lang="en-AU" sz="2400" dirty="0" smtClean="0"/>
              <a:t>Note: in the media, positive </a:t>
            </a:r>
            <a:r>
              <a:rPr lang="en-AU" sz="2400" dirty="0"/>
              <a:t>reporting </a:t>
            </a:r>
            <a:r>
              <a:rPr lang="en-AU" sz="2400" dirty="0" smtClean="0"/>
              <a:t>do </a:t>
            </a:r>
            <a:r>
              <a:rPr lang="en-AU" sz="2400" dirty="0"/>
              <a:t>not appear to balance negative media </a:t>
            </a:r>
            <a:r>
              <a:rPr lang="en-AU" sz="2400" dirty="0" smtClean="0"/>
              <a:t>portrayals</a:t>
            </a:r>
            <a:endParaRPr lang="en-AU" sz="2400" b="1" dirty="0"/>
          </a:p>
        </p:txBody>
      </p:sp>
      <p:pic>
        <p:nvPicPr>
          <p:cNvPr id="1026" name="Picture 2" descr="I:\Common\Organisational templates images and logos\HIMH stock image database\Media\Dollarphotoclub_93389730.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274" r="45749"/>
          <a:stretch/>
        </p:blipFill>
        <p:spPr bwMode="auto">
          <a:xfrm>
            <a:off x="8780344" y="1554504"/>
            <a:ext cx="2732917" cy="3962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287875584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 4: Be mindful of not reinforcing </a:t>
            </a:r>
            <a:r>
              <a:rPr lang="en-AU" dirty="0" err="1" smtClean="0"/>
              <a:t>sterotypes</a:t>
            </a:r>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13611" b="7500"/>
          <a:stretch/>
        </p:blipFill>
        <p:spPr>
          <a:xfrm>
            <a:off x="1504950" y="1143000"/>
            <a:ext cx="9144000" cy="5410200"/>
          </a:xfrm>
          <a:prstGeom prst="rect">
            <a:avLst/>
          </a:prstGeom>
        </p:spPr>
      </p:pic>
    </p:spTree>
    <p:extLst>
      <p:ext uri="{BB962C8B-B14F-4D97-AF65-F5344CB8AC3E}">
        <p14:creationId xmlns:p14="http://schemas.microsoft.com/office/powerpoint/2010/main" val="415430928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366" y="897577"/>
            <a:ext cx="10882648" cy="5441324"/>
          </a:xfrm>
          <a:prstGeom prst="rect">
            <a:avLst/>
          </a:prstGeom>
        </p:spPr>
      </p:pic>
      <p:sp>
        <p:nvSpPr>
          <p:cNvPr id="2" name="Title 1"/>
          <p:cNvSpPr>
            <a:spLocks noGrp="1"/>
          </p:cNvSpPr>
          <p:nvPr>
            <p:ph type="title"/>
          </p:nvPr>
        </p:nvSpPr>
        <p:spPr>
          <a:xfrm>
            <a:off x="386366" y="404253"/>
            <a:ext cx="9530261" cy="711200"/>
          </a:xfrm>
        </p:spPr>
        <p:txBody>
          <a:bodyPr/>
          <a:lstStyle/>
          <a:p>
            <a:r>
              <a:rPr lang="en-AU" dirty="0" smtClean="0"/>
              <a:t>Tip 5: Encourage people to seek help</a:t>
            </a:r>
            <a:endParaRPr lang="en-AU" dirty="0"/>
          </a:p>
        </p:txBody>
      </p:sp>
    </p:spTree>
    <p:extLst>
      <p:ext uri="{BB962C8B-B14F-4D97-AF65-F5344CB8AC3E}">
        <p14:creationId xmlns:p14="http://schemas.microsoft.com/office/powerpoint/2010/main" val="1084219010"/>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next?</a:t>
            </a:r>
            <a:endParaRPr lang="en-AU" dirty="0"/>
          </a:p>
        </p:txBody>
      </p:sp>
      <p:sp>
        <p:nvSpPr>
          <p:cNvPr id="3" name="Content Placeholder 2"/>
          <p:cNvSpPr>
            <a:spLocks noGrp="1"/>
          </p:cNvSpPr>
          <p:nvPr>
            <p:ph idx="1"/>
          </p:nvPr>
        </p:nvSpPr>
        <p:spPr>
          <a:xfrm>
            <a:off x="583842" y="1725769"/>
            <a:ext cx="10972800" cy="3733800"/>
          </a:xfrm>
        </p:spPr>
        <p:txBody>
          <a:bodyPr/>
          <a:lstStyle/>
          <a:p>
            <a:pPr marL="342900" indent="-342900">
              <a:buFont typeface="Arial" panose="020B0604020202020204" pitchFamily="34" charset="0"/>
              <a:buChar char="•"/>
            </a:pPr>
            <a:r>
              <a:rPr lang="en-AU" sz="2400" dirty="0" smtClean="0"/>
              <a:t>Be prepared:</a:t>
            </a:r>
          </a:p>
          <a:p>
            <a:pPr marL="594900" lvl="1" indent="-342900">
              <a:buFont typeface="Arial" panose="020B0604020202020204" pitchFamily="34" charset="0"/>
              <a:buChar char="•"/>
            </a:pPr>
            <a:r>
              <a:rPr lang="en-AU" sz="2400" dirty="0" smtClean="0"/>
              <a:t>Use of language / prepare key messages </a:t>
            </a:r>
            <a:endParaRPr lang="en-AU" sz="2400" dirty="0"/>
          </a:p>
          <a:p>
            <a:pPr marL="342900" indent="-342900">
              <a:buFont typeface="Arial" panose="020B0604020202020204" pitchFamily="34" charset="0"/>
              <a:buChar char="•"/>
            </a:pPr>
            <a:r>
              <a:rPr lang="en-AU" sz="2400" dirty="0" smtClean="0"/>
              <a:t>Have help-seeking information ready to provide if required (for yourself and others)</a:t>
            </a:r>
          </a:p>
          <a:p>
            <a:pPr marL="342900" indent="-342900">
              <a:buFont typeface="Arial" panose="020B0604020202020204" pitchFamily="34" charset="0"/>
              <a:buChar char="•"/>
            </a:pPr>
            <a:r>
              <a:rPr lang="en-AU" sz="2400" dirty="0" smtClean="0"/>
              <a:t>Contact the Mindframe team if you need more support</a:t>
            </a:r>
            <a:endParaRPr lang="en-AU"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348243514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4769" y="521677"/>
            <a:ext cx="8229600" cy="697523"/>
          </a:xfrm>
        </p:spPr>
        <p:txBody>
          <a:bodyPr>
            <a:normAutofit/>
          </a:bodyPr>
          <a:lstStyle/>
          <a:p>
            <a:r>
              <a:rPr lang="en-AU" dirty="0"/>
              <a:t>Self-care</a:t>
            </a:r>
          </a:p>
        </p:txBody>
      </p:sp>
      <p:sp>
        <p:nvSpPr>
          <p:cNvPr id="5" name="Content Placeholder 4"/>
          <p:cNvSpPr>
            <a:spLocks noGrp="1"/>
          </p:cNvSpPr>
          <p:nvPr>
            <p:ph idx="1"/>
          </p:nvPr>
        </p:nvSpPr>
        <p:spPr>
          <a:xfrm>
            <a:off x="1981200" y="1219200"/>
            <a:ext cx="8697132" cy="997058"/>
          </a:xfrm>
        </p:spPr>
        <p:txBody>
          <a:bodyPr>
            <a:normAutofit fontScale="85000" lnSpcReduction="20000"/>
          </a:bodyPr>
          <a:lstStyle/>
          <a:p>
            <a:pPr algn="ctr"/>
            <a:r>
              <a:rPr lang="en-AU" sz="2800" dirty="0"/>
              <a:t>Talk to someone you trust or contact a service if in need of immediate support.</a:t>
            </a:r>
          </a:p>
          <a:p>
            <a:pPr algn="ctr"/>
            <a:endParaRPr lang="en-AU"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14538" b="13566"/>
          <a:stretch/>
        </p:blipFill>
        <p:spPr>
          <a:xfrm>
            <a:off x="888442" y="2176530"/>
            <a:ext cx="10882648" cy="4002129"/>
          </a:xfrm>
          <a:prstGeom prst="rect">
            <a:avLst/>
          </a:prstGeom>
        </p:spPr>
      </p:pic>
    </p:spTree>
    <p:extLst>
      <p:ext uri="{BB962C8B-B14F-4D97-AF65-F5344CB8AC3E}">
        <p14:creationId xmlns:p14="http://schemas.microsoft.com/office/powerpoint/2010/main" val="367356813"/>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Thank you!</a:t>
            </a:r>
            <a:endParaRPr lang="en-AU" dirty="0"/>
          </a:p>
        </p:txBody>
      </p:sp>
      <p:sp>
        <p:nvSpPr>
          <p:cNvPr id="5" name="Content Placeholder 4"/>
          <p:cNvSpPr>
            <a:spLocks noGrp="1"/>
          </p:cNvSpPr>
          <p:nvPr>
            <p:ph idx="1"/>
          </p:nvPr>
        </p:nvSpPr>
        <p:spPr>
          <a:xfrm>
            <a:off x="587843" y="1666068"/>
            <a:ext cx="10972800" cy="3733800"/>
          </a:xfrm>
        </p:spPr>
        <p:txBody>
          <a:bodyPr>
            <a:normAutofit/>
          </a:bodyPr>
          <a:lstStyle/>
          <a:p>
            <a:pPr algn="ctr">
              <a:spcAft>
                <a:spcPts val="2000"/>
              </a:spcAft>
            </a:pPr>
            <a:r>
              <a:rPr lang="en-AU" sz="2400" b="1" dirty="0" smtClean="0">
                <a:hlinkClick r:id="rId2"/>
              </a:rPr>
              <a:t>www.mindframe-media.info</a:t>
            </a:r>
            <a:endParaRPr lang="en-AU" sz="2400" b="1" dirty="0" smtClean="0"/>
          </a:p>
          <a:p>
            <a:pPr algn="ctr">
              <a:spcAft>
                <a:spcPts val="2000"/>
              </a:spcAft>
            </a:pPr>
            <a:endParaRPr lang="en-AU" sz="2400" b="1" dirty="0" smtClean="0"/>
          </a:p>
          <a:p>
            <a:pPr algn="ctr">
              <a:spcAft>
                <a:spcPts val="2000"/>
              </a:spcAft>
            </a:pPr>
            <a:r>
              <a:rPr lang="en-AU" sz="2400" dirty="0" smtClean="0">
                <a:hlinkClick r:id="rId3"/>
              </a:rPr>
              <a:t>Jennifer.Howard@hnehealth.nsw.gov.au</a:t>
            </a:r>
            <a:endParaRPr lang="en-AU" sz="2400" b="1" dirty="0" smtClean="0"/>
          </a:p>
          <a:p>
            <a:pPr algn="ctr">
              <a:spcAft>
                <a:spcPts val="2000"/>
              </a:spcAft>
            </a:pPr>
            <a:r>
              <a:rPr lang="en-AU" sz="2400" dirty="0" smtClean="0">
                <a:hlinkClick r:id="rId4"/>
              </a:rPr>
              <a:t>Rebecca.Pryor@hnehealth.nsw.gov.au</a:t>
            </a:r>
            <a:endParaRPr lang="en-AU" sz="2400" dirty="0" smtClean="0"/>
          </a:p>
          <a:p>
            <a:pPr algn="ctr">
              <a:spcAft>
                <a:spcPts val="2000"/>
              </a:spcAft>
            </a:pPr>
            <a:r>
              <a:rPr lang="en-AU" sz="2400" dirty="0" smtClean="0">
                <a:hlinkClick r:id="rId5"/>
              </a:rPr>
              <a:t>Mindframe@hnehealth.nsw.gov.au</a:t>
            </a:r>
            <a:r>
              <a:rPr lang="en-AU" sz="2400" dirty="0" smtClean="0"/>
              <a:t> </a:t>
            </a:r>
          </a:p>
          <a:p>
            <a:endParaRPr lang="en-AU" dirty="0"/>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3967" y="6187225"/>
            <a:ext cx="2744447" cy="480060"/>
          </a:xfrm>
          <a:prstGeom prst="rect">
            <a:avLst/>
          </a:prstGeom>
        </p:spPr>
      </p:pic>
      <p:pic>
        <p:nvPicPr>
          <p:cNvPr id="7" name="Picture 6"/>
          <p:cNvPicPr>
            <a:picLocks noChangeAspect="1"/>
          </p:cNvPicPr>
          <p:nvPr/>
        </p:nvPicPr>
        <p:blipFill>
          <a:blip r:embed="rId7"/>
          <a:stretch>
            <a:fillRect/>
          </a:stretch>
        </p:blipFill>
        <p:spPr>
          <a:xfrm>
            <a:off x="9818511" y="3818021"/>
            <a:ext cx="2357151" cy="3039977"/>
          </a:xfrm>
          <a:prstGeom prst="rect">
            <a:avLst/>
          </a:prstGeom>
        </p:spPr>
      </p:pic>
    </p:spTree>
    <p:extLst>
      <p:ext uri="{BB962C8B-B14F-4D97-AF65-F5344CB8AC3E}">
        <p14:creationId xmlns:p14="http://schemas.microsoft.com/office/powerpoint/2010/main" val="104153142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Pride in Diversity</a:t>
            </a:r>
          </a:p>
        </p:txBody>
      </p:sp>
      <p:grpSp>
        <p:nvGrpSpPr>
          <p:cNvPr id="6" name="Group 5"/>
          <p:cNvGrpSpPr/>
          <p:nvPr/>
        </p:nvGrpSpPr>
        <p:grpSpPr>
          <a:xfrm>
            <a:off x="2582927" y="4725144"/>
            <a:ext cx="8902396" cy="622817"/>
            <a:chOff x="107504" y="1419622"/>
            <a:chExt cx="8902396" cy="622817"/>
          </a:xfrm>
        </p:grpSpPr>
        <p:pic>
          <p:nvPicPr>
            <p:cNvPr id="7" name="Picture 2" descr="C:\Users\ishwars\AppData\Local\Microsoft\Windows\Temporary Internet Files\Content.Outlook\74T90WOH\LGBTI_InclusiveEmployers_RG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492376"/>
              <a:ext cx="1773604" cy="46711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S:\Pride in Diversity\Social Inclusion\Corporate Equality Program\Pride in Diversity\Artwork\Fins Logos\AWEI_Logo_Blank.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1840" y="1419622"/>
              <a:ext cx="1845902" cy="622817"/>
            </a:xfrm>
            <a:prstGeom prst="rect">
              <a:avLst/>
            </a:prstGeom>
            <a:noFill/>
            <a:ln>
              <a:noFill/>
            </a:ln>
          </p:spPr>
        </p:pic>
        <p:pic>
          <p:nvPicPr>
            <p:cNvPr id="9" name="Picture 4" descr="Pride in Practic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9556" y="1429015"/>
              <a:ext cx="2074240" cy="5938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83644" y="1419622"/>
              <a:ext cx="1714460" cy="612622"/>
            </a:xfrm>
            <a:prstGeom prst="rect">
              <a:avLst/>
            </a:prstGeom>
          </p:spPr>
        </p:pic>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18537" r="18992"/>
            <a:stretch/>
          </p:blipFill>
          <p:spPr>
            <a:xfrm>
              <a:off x="107504" y="1419622"/>
              <a:ext cx="1071032" cy="612622"/>
            </a:xfrm>
            <a:prstGeom prst="rect">
              <a:avLst/>
            </a:prstGeom>
          </p:spPr>
        </p:pic>
      </p:grpSp>
      <p:graphicFrame>
        <p:nvGraphicFramePr>
          <p:cNvPr id="16" name="Content Placeholder 15"/>
          <p:cNvGraphicFramePr>
            <a:graphicFrameLocks noGrp="1"/>
          </p:cNvGraphicFramePr>
          <p:nvPr>
            <p:ph idx="1"/>
            <p:extLst>
              <p:ext uri="{D42A27DB-BD31-4B8C-83A1-F6EECF244321}">
                <p14:modId xmlns:p14="http://schemas.microsoft.com/office/powerpoint/2010/main" val="3962431791"/>
              </p:ext>
            </p:extLst>
          </p:nvPr>
        </p:nvGraphicFramePr>
        <p:xfrm>
          <a:off x="609600" y="1124744"/>
          <a:ext cx="10972800" cy="33528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026"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17445" y="4586683"/>
            <a:ext cx="2165481" cy="889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492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dirty="0" smtClean="0"/>
              <a:t>Roadmap</a:t>
            </a:r>
          </a:p>
        </p:txBody>
      </p:sp>
      <p:sp>
        <p:nvSpPr>
          <p:cNvPr id="6147" name="Content Placeholder 2"/>
          <p:cNvSpPr>
            <a:spLocks noGrp="1"/>
          </p:cNvSpPr>
          <p:nvPr>
            <p:ph idx="1"/>
          </p:nvPr>
        </p:nvSpPr>
        <p:spPr/>
        <p:txBody>
          <a:bodyPr/>
          <a:lstStyle/>
          <a:p>
            <a:pPr>
              <a:spcBef>
                <a:spcPts val="0"/>
              </a:spcBef>
              <a:spcAft>
                <a:spcPts val="1200"/>
              </a:spcAft>
            </a:pPr>
            <a:r>
              <a:rPr lang="en-AU" altLang="en-US" dirty="0" smtClean="0"/>
              <a:t>Challenging time for LGBTI people</a:t>
            </a:r>
          </a:p>
          <a:p>
            <a:pPr>
              <a:spcBef>
                <a:spcPts val="0"/>
              </a:spcBef>
              <a:spcAft>
                <a:spcPts val="1200"/>
              </a:spcAft>
            </a:pPr>
            <a:r>
              <a:rPr lang="en-AU" altLang="en-US" dirty="0" smtClean="0"/>
              <a:t>Minority stress</a:t>
            </a:r>
          </a:p>
          <a:p>
            <a:pPr>
              <a:spcBef>
                <a:spcPts val="0"/>
              </a:spcBef>
              <a:spcAft>
                <a:spcPts val="1200"/>
              </a:spcAft>
            </a:pPr>
            <a:r>
              <a:rPr lang="en-AU" altLang="en-US" dirty="0" smtClean="0"/>
              <a:t>Respectful LGBTI language</a:t>
            </a:r>
            <a:endParaRPr lang="en-AU" altLang="en-US" dirty="0"/>
          </a:p>
          <a:p>
            <a:endParaRPr lang="en-AU" altLang="en-US" dirty="0" smtClean="0"/>
          </a:p>
          <a:p>
            <a:endParaRPr lang="en-AU" altLang="en-US" dirty="0" smtClean="0"/>
          </a:p>
          <a:p>
            <a:pPr marL="0" indent="0">
              <a:buNone/>
            </a:pPr>
            <a:r>
              <a:rPr lang="en-AU" altLang="en-US" b="1" dirty="0" smtClean="0"/>
              <a:t>This is a candid discussion in a safe environment to address personal questions, concerns and/or experiences.</a:t>
            </a:r>
          </a:p>
          <a:p>
            <a:endParaRPr lang="en-AU" altLang="en-US" dirty="0" smtClean="0"/>
          </a:p>
        </p:txBody>
      </p:sp>
    </p:spTree>
    <p:extLst>
      <p:ext uri="{BB962C8B-B14F-4D97-AF65-F5344CB8AC3E}">
        <p14:creationId xmlns:p14="http://schemas.microsoft.com/office/powerpoint/2010/main" val="367283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dirty="0" smtClean="0"/>
              <a:t>Making submissions</a:t>
            </a:r>
          </a:p>
        </p:txBody>
      </p:sp>
      <p:sp>
        <p:nvSpPr>
          <p:cNvPr id="6147" name="Content Placeholder 2"/>
          <p:cNvSpPr>
            <a:spLocks noGrp="1"/>
          </p:cNvSpPr>
          <p:nvPr>
            <p:ph idx="1"/>
          </p:nvPr>
        </p:nvSpPr>
        <p:spPr/>
        <p:txBody>
          <a:bodyPr/>
          <a:lstStyle/>
          <a:p>
            <a:pPr marL="0" indent="0">
              <a:spcBef>
                <a:spcPts val="0"/>
              </a:spcBef>
              <a:spcAft>
                <a:spcPts val="1200"/>
              </a:spcAft>
              <a:buNone/>
            </a:pPr>
            <a:r>
              <a:rPr lang="en-AU" altLang="en-US" dirty="0" smtClean="0"/>
              <a:t>This inquiry is likely to be very challenging for LGBTI people:</a:t>
            </a:r>
          </a:p>
          <a:p>
            <a:pPr>
              <a:spcBef>
                <a:spcPts val="0"/>
              </a:spcBef>
              <a:spcAft>
                <a:spcPts val="1200"/>
              </a:spcAft>
            </a:pPr>
            <a:r>
              <a:rPr lang="en-AU" altLang="en-US" dirty="0" smtClean="0"/>
              <a:t>Those making submissions and being witnesses</a:t>
            </a:r>
          </a:p>
          <a:p>
            <a:pPr>
              <a:spcBef>
                <a:spcPts val="0"/>
              </a:spcBef>
              <a:spcAft>
                <a:spcPts val="1200"/>
              </a:spcAft>
            </a:pPr>
            <a:r>
              <a:rPr lang="en-AU" altLang="en-US" dirty="0" smtClean="0"/>
              <a:t>Those hearing about this in the media</a:t>
            </a:r>
          </a:p>
          <a:p>
            <a:pPr>
              <a:spcBef>
                <a:spcPts val="0"/>
              </a:spcBef>
              <a:spcAft>
                <a:spcPts val="1200"/>
              </a:spcAft>
            </a:pPr>
            <a:r>
              <a:rPr lang="en-AU" altLang="en-US" dirty="0" smtClean="0"/>
              <a:t>While this inquiry is very important for the LGBTI community, it will also be revisiting very difficult times and experiences</a:t>
            </a:r>
          </a:p>
          <a:p>
            <a:pPr>
              <a:spcBef>
                <a:spcPts val="0"/>
              </a:spcBef>
              <a:spcAft>
                <a:spcPts val="1200"/>
              </a:spcAft>
            </a:pPr>
            <a:endParaRPr lang="en-AU" altLang="en-US" dirty="0"/>
          </a:p>
          <a:p>
            <a:pPr marL="0" indent="0">
              <a:spcBef>
                <a:spcPts val="0"/>
              </a:spcBef>
              <a:spcAft>
                <a:spcPts val="1200"/>
              </a:spcAft>
              <a:buNone/>
            </a:pPr>
            <a:r>
              <a:rPr lang="en-AU" altLang="en-US" dirty="0" smtClean="0"/>
              <a:t>This is why your sensitivity and your use of appropriate &amp; respectful language will be so important.</a:t>
            </a:r>
          </a:p>
          <a:p>
            <a:pPr marL="0" indent="0">
              <a:spcBef>
                <a:spcPts val="0"/>
              </a:spcBef>
              <a:spcAft>
                <a:spcPts val="1200"/>
              </a:spcAft>
              <a:buNone/>
            </a:pPr>
            <a:endParaRPr lang="en-AU" altLang="en-US" dirty="0"/>
          </a:p>
          <a:p>
            <a:endParaRPr lang="en-AU" altLang="en-US" dirty="0" smtClean="0"/>
          </a:p>
          <a:p>
            <a:endParaRPr lang="en-AU" altLang="en-US" dirty="0" smtClean="0"/>
          </a:p>
        </p:txBody>
      </p:sp>
    </p:spTree>
    <p:extLst>
      <p:ext uri="{BB962C8B-B14F-4D97-AF65-F5344CB8AC3E}">
        <p14:creationId xmlns:p14="http://schemas.microsoft.com/office/powerpoint/2010/main" val="2915126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dirty="0" smtClean="0"/>
              <a:t>Minority Stress</a:t>
            </a:r>
          </a:p>
        </p:txBody>
      </p:sp>
      <p:sp>
        <p:nvSpPr>
          <p:cNvPr id="6147" name="Content Placeholder 2"/>
          <p:cNvSpPr>
            <a:spLocks noGrp="1"/>
          </p:cNvSpPr>
          <p:nvPr>
            <p:ph idx="1"/>
          </p:nvPr>
        </p:nvSpPr>
        <p:spPr/>
        <p:txBody>
          <a:bodyPr>
            <a:noAutofit/>
          </a:bodyPr>
          <a:lstStyle/>
          <a:p>
            <a:pPr marL="0" indent="0">
              <a:spcBef>
                <a:spcPts val="0"/>
              </a:spcBef>
              <a:spcAft>
                <a:spcPts val="1200"/>
              </a:spcAft>
              <a:buNone/>
            </a:pPr>
            <a:r>
              <a:rPr lang="en-AU" altLang="en-US" dirty="0" smtClean="0"/>
              <a:t>LGBTI people have higher rates of mental health and suicide:</a:t>
            </a:r>
          </a:p>
          <a:p>
            <a:pPr>
              <a:spcBef>
                <a:spcPts val="0"/>
              </a:spcBef>
              <a:spcAft>
                <a:spcPts val="1200"/>
              </a:spcAft>
            </a:pPr>
            <a:r>
              <a:rPr lang="en-AU" altLang="en-US" dirty="0" smtClean="0"/>
              <a:t>Twice as likely to experience anxiety disorders</a:t>
            </a:r>
          </a:p>
          <a:p>
            <a:pPr>
              <a:spcBef>
                <a:spcPts val="0"/>
              </a:spcBef>
              <a:spcAft>
                <a:spcPts val="1200"/>
              </a:spcAft>
            </a:pPr>
            <a:r>
              <a:rPr lang="en-AU" altLang="en-US" dirty="0" smtClean="0"/>
              <a:t>Three times more likely to experience affective disorders such as depression</a:t>
            </a:r>
          </a:p>
          <a:p>
            <a:pPr>
              <a:spcBef>
                <a:spcPts val="0"/>
              </a:spcBef>
              <a:spcAft>
                <a:spcPts val="1200"/>
              </a:spcAft>
            </a:pPr>
            <a:r>
              <a:rPr lang="en-AU" altLang="en-US" dirty="0" smtClean="0"/>
              <a:t>Five time more likely to experience  major depressive episodes</a:t>
            </a:r>
          </a:p>
          <a:p>
            <a:pPr>
              <a:spcBef>
                <a:spcPts val="0"/>
              </a:spcBef>
              <a:spcAft>
                <a:spcPts val="1200"/>
              </a:spcAft>
            </a:pPr>
            <a:r>
              <a:rPr lang="en-AU" altLang="en-US" dirty="0" smtClean="0"/>
              <a:t>Significantly more likely to attempt suicide (especially in the Trans community)</a:t>
            </a:r>
          </a:p>
          <a:p>
            <a:pPr marL="0" indent="0">
              <a:spcBef>
                <a:spcPts val="0"/>
              </a:spcBef>
              <a:spcAft>
                <a:spcPts val="1200"/>
              </a:spcAft>
              <a:buNone/>
            </a:pPr>
            <a:endParaRPr lang="en-AU" altLang="en-US" dirty="0" smtClean="0"/>
          </a:p>
          <a:p>
            <a:pPr marL="0" indent="0">
              <a:spcBef>
                <a:spcPts val="0"/>
              </a:spcBef>
              <a:spcAft>
                <a:spcPts val="1200"/>
              </a:spcAft>
              <a:buNone/>
            </a:pPr>
            <a:r>
              <a:rPr lang="en-AU" altLang="en-US" b="1" dirty="0" smtClean="0"/>
              <a:t>This disparity is not a result of gender or sexual identity, but the result of stigma, discrimination and violence</a:t>
            </a:r>
            <a:endParaRPr lang="en-AU" altLang="en-US" b="1" dirty="0"/>
          </a:p>
          <a:p>
            <a:endParaRPr lang="en-AU" altLang="en-US" dirty="0" smtClean="0"/>
          </a:p>
          <a:p>
            <a:endParaRPr lang="en-AU" altLang="en-US" dirty="0" smtClean="0"/>
          </a:p>
        </p:txBody>
      </p:sp>
    </p:spTree>
    <p:extLst>
      <p:ext uri="{BB962C8B-B14F-4D97-AF65-F5344CB8AC3E}">
        <p14:creationId xmlns:p14="http://schemas.microsoft.com/office/powerpoint/2010/main" val="2264686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Respectful language</a:t>
            </a:r>
            <a:endParaRPr lang="en-AU" dirty="0"/>
          </a:p>
        </p:txBody>
      </p:sp>
      <p:sp>
        <p:nvSpPr>
          <p:cNvPr id="3" name="Content Placeholder 2"/>
          <p:cNvSpPr>
            <a:spLocks noGrp="1"/>
          </p:cNvSpPr>
          <p:nvPr>
            <p:ph idx="1"/>
          </p:nvPr>
        </p:nvSpPr>
        <p:spPr/>
        <p:txBody>
          <a:bodyPr/>
          <a:lstStyle/>
          <a:p>
            <a:pPr marL="0" indent="0">
              <a:spcBef>
                <a:spcPts val="0"/>
              </a:spcBef>
              <a:spcAft>
                <a:spcPts val="1200"/>
              </a:spcAft>
              <a:buNone/>
            </a:pPr>
            <a:r>
              <a:rPr lang="en-AU" dirty="0" smtClean="0"/>
              <a:t>Using respectful language can reduce the anxiety that many in the LGBTI community will feel when making submissions to the Inquiry</a:t>
            </a:r>
          </a:p>
          <a:p>
            <a:pPr>
              <a:spcBef>
                <a:spcPts val="0"/>
              </a:spcBef>
              <a:spcAft>
                <a:spcPts val="1200"/>
              </a:spcAft>
            </a:pPr>
            <a:r>
              <a:rPr lang="en-AU" dirty="0" smtClean="0"/>
              <a:t>Using the acronym and knowing what the letters mean:</a:t>
            </a:r>
          </a:p>
          <a:p>
            <a:pPr lvl="1">
              <a:spcBef>
                <a:spcPts val="0"/>
              </a:spcBef>
              <a:spcAft>
                <a:spcPts val="1200"/>
              </a:spcAft>
            </a:pPr>
            <a:r>
              <a:rPr lang="en-AU" dirty="0" smtClean="0"/>
              <a:t>LGBTI</a:t>
            </a:r>
          </a:p>
          <a:p>
            <a:pPr lvl="1">
              <a:spcBef>
                <a:spcPts val="0"/>
              </a:spcBef>
              <a:spcAft>
                <a:spcPts val="1200"/>
              </a:spcAft>
            </a:pPr>
            <a:r>
              <a:rPr lang="en-AU" dirty="0"/>
              <a:t>Q</a:t>
            </a:r>
            <a:endParaRPr lang="en-AU" dirty="0" smtClean="0"/>
          </a:p>
          <a:p>
            <a:pPr>
              <a:spcBef>
                <a:spcPts val="0"/>
              </a:spcBef>
              <a:spcAft>
                <a:spcPts val="1200"/>
              </a:spcAft>
            </a:pPr>
            <a:r>
              <a:rPr lang="en-AU" dirty="0" smtClean="0"/>
              <a:t>Gender and sexual identities</a:t>
            </a:r>
          </a:p>
          <a:p>
            <a:pPr lvl="1">
              <a:spcBef>
                <a:spcPts val="0"/>
              </a:spcBef>
              <a:spcAft>
                <a:spcPts val="1200"/>
              </a:spcAft>
            </a:pPr>
            <a:r>
              <a:rPr lang="en-AU" dirty="0" smtClean="0"/>
              <a:t>They are different</a:t>
            </a:r>
          </a:p>
          <a:p>
            <a:pPr>
              <a:spcBef>
                <a:spcPts val="0"/>
              </a:spcBef>
              <a:spcAft>
                <a:spcPts val="1200"/>
              </a:spcAft>
            </a:pPr>
            <a:r>
              <a:rPr lang="en-AU" dirty="0" smtClean="0"/>
              <a:t>Use of pronouns and salutations</a:t>
            </a:r>
            <a:endParaRPr lang="en-AU" dirty="0"/>
          </a:p>
        </p:txBody>
      </p:sp>
    </p:spTree>
    <p:extLst>
      <p:ext uri="{BB962C8B-B14F-4D97-AF65-F5344CB8AC3E}">
        <p14:creationId xmlns:p14="http://schemas.microsoft.com/office/powerpoint/2010/main" val="99486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503613" y="1628800"/>
            <a:ext cx="6697662" cy="3168500"/>
          </a:xfrm>
        </p:spPr>
        <p:txBody>
          <a:bodyPr/>
          <a:lstStyle/>
          <a:p>
            <a:pPr marL="0" indent="0">
              <a:buNone/>
            </a:pPr>
            <a:endParaRPr lang="en-AU" altLang="en-US" dirty="0" smtClean="0"/>
          </a:p>
          <a:p>
            <a:pPr marL="0" indent="0">
              <a:buNone/>
            </a:pPr>
            <a:endParaRPr lang="en-AU" altLang="en-US" b="1" dirty="0" smtClean="0"/>
          </a:p>
          <a:p>
            <a:pPr marL="0" indent="0">
              <a:buNone/>
            </a:pPr>
            <a:r>
              <a:rPr lang="en-AU" altLang="en-US" b="1" dirty="0" smtClean="0"/>
              <a:t>Chris Nelson</a:t>
            </a:r>
          </a:p>
          <a:p>
            <a:pPr marL="0" indent="0">
              <a:buNone/>
            </a:pPr>
            <a:r>
              <a:rPr lang="en-AU" altLang="en-US" dirty="0" smtClean="0"/>
              <a:t>Relationship Manager</a:t>
            </a:r>
          </a:p>
          <a:p>
            <a:pPr marL="0" indent="0">
              <a:buNone/>
            </a:pPr>
            <a:r>
              <a:rPr lang="en-AU" altLang="en-US" dirty="0" smtClean="0"/>
              <a:t>Pride in Diversity</a:t>
            </a:r>
          </a:p>
          <a:p>
            <a:pPr marL="0" indent="0">
              <a:buNone/>
            </a:pPr>
            <a:r>
              <a:rPr lang="en-AU" altLang="en-US" dirty="0" smtClean="0"/>
              <a:t>Phone:	</a:t>
            </a:r>
            <a:r>
              <a:rPr lang="en-US" altLang="en-US" dirty="0" smtClean="0"/>
              <a:t>(02) 9206 2137</a:t>
            </a:r>
          </a:p>
          <a:p>
            <a:pPr marL="0" indent="0">
              <a:buNone/>
            </a:pPr>
            <a:r>
              <a:rPr lang="en-AU" altLang="en-US" dirty="0" smtClean="0"/>
              <a:t>Mobile: </a:t>
            </a:r>
            <a:r>
              <a:rPr lang="en-US" altLang="en-US" dirty="0" smtClean="0"/>
              <a:t>0429 007 180</a:t>
            </a:r>
          </a:p>
          <a:p>
            <a:pPr marL="0" indent="0">
              <a:buNone/>
            </a:pPr>
            <a:r>
              <a:rPr lang="en-AU" altLang="en-US" dirty="0" smtClean="0"/>
              <a:t>Email: </a:t>
            </a:r>
            <a:r>
              <a:rPr lang="en-US" altLang="en-US" dirty="0" smtClean="0">
                <a:hlinkClick r:id="rId3"/>
              </a:rPr>
              <a:t>cnelson@acon.org.au</a:t>
            </a:r>
            <a:endParaRPr lang="en-US" altLang="en-US" dirty="0" smtClean="0"/>
          </a:p>
          <a:p>
            <a:pPr marL="0" indent="0">
              <a:buNone/>
            </a:pPr>
            <a:r>
              <a:rPr lang="en-AU" altLang="en-US" dirty="0" smtClean="0"/>
              <a:t>Web: </a:t>
            </a:r>
            <a:r>
              <a:rPr lang="en-AU" altLang="en-US" dirty="0" smtClean="0">
                <a:hlinkClick r:id="rId4"/>
              </a:rPr>
              <a:t>www.prideindiversity.com.au</a:t>
            </a:r>
            <a:endParaRPr lang="en-AU" altLang="en-US" dirty="0" smtClean="0"/>
          </a:p>
          <a:p>
            <a:pPr marL="0" indent="0">
              <a:buNone/>
            </a:pPr>
            <a:endParaRPr lang="en-AU" altLang="en-US" b="1" dirty="0" smtClean="0"/>
          </a:p>
          <a:p>
            <a:pPr marL="0" indent="0">
              <a:buNone/>
            </a:pPr>
            <a:endParaRPr lang="en-AU" altLang="en-US" b="1" dirty="0" smtClean="0"/>
          </a:p>
        </p:txBody>
      </p:sp>
    </p:spTree>
    <p:extLst>
      <p:ext uri="{BB962C8B-B14F-4D97-AF65-F5344CB8AC3E}">
        <p14:creationId xmlns:p14="http://schemas.microsoft.com/office/powerpoint/2010/main" val="2370536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0430"/>
            <a:ext cx="8229600" cy="1143000"/>
          </a:xfrm>
        </p:spPr>
        <p:txBody>
          <a:bodyPr>
            <a:normAutofit/>
          </a:bodyPr>
          <a:lstStyle/>
          <a:p>
            <a:pPr algn="ctr"/>
            <a:r>
              <a:rPr lang="en-AU" sz="4000" dirty="0">
                <a:solidFill>
                  <a:srgbClr val="3C1053"/>
                </a:solidFill>
              </a:rPr>
              <a:t>Everymind</a:t>
            </a:r>
            <a:endParaRPr lang="en-AU" sz="4000" dirty="0"/>
          </a:p>
        </p:txBody>
      </p:sp>
      <p:sp>
        <p:nvSpPr>
          <p:cNvPr id="3" name="Content Placeholder 2"/>
          <p:cNvSpPr>
            <a:spLocks noGrp="1"/>
          </p:cNvSpPr>
          <p:nvPr>
            <p:ph idx="1"/>
          </p:nvPr>
        </p:nvSpPr>
        <p:spPr>
          <a:xfrm>
            <a:off x="1828800" y="2037325"/>
            <a:ext cx="8534400" cy="3505200"/>
          </a:xfrm>
        </p:spPr>
        <p:txBody>
          <a:bodyPr>
            <a:normAutofit/>
          </a:bodyPr>
          <a:lstStyle/>
          <a:p>
            <a:pPr algn="ctr">
              <a:spcAft>
                <a:spcPts val="1000"/>
              </a:spcAft>
            </a:pPr>
            <a:r>
              <a:rPr lang="en-AU" sz="2800" b="1" dirty="0"/>
              <a:t>Everymind</a:t>
            </a:r>
            <a:r>
              <a:rPr lang="en-AU" sz="2800" dirty="0"/>
              <a:t> is a leading national Institute dedicated to reducing mental ill-health, reducing suicide and improving wellbeing for all Australians.</a:t>
            </a:r>
          </a:p>
          <a:p>
            <a:pPr algn="ctr">
              <a:spcAft>
                <a:spcPts val="1000"/>
              </a:spcAft>
            </a:pPr>
            <a:r>
              <a:rPr lang="en-AU" sz="2800" dirty="0"/>
              <a:t>We have been delivering world-leading, evidence-based prevention programs for over 25 years.</a:t>
            </a:r>
          </a:p>
          <a:p>
            <a:pPr algn="ctr">
              <a:spcAft>
                <a:spcPts val="1000"/>
              </a:spcAft>
            </a:pPr>
            <a:r>
              <a:rPr lang="en-AU" sz="2800" b="1" dirty="0">
                <a:solidFill>
                  <a:srgbClr val="3C1053"/>
                </a:solidFill>
              </a:rPr>
              <a:t>www.everymind.org.au</a:t>
            </a:r>
            <a:endParaRPr lang="en-AU" sz="2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088" y="6212983"/>
            <a:ext cx="2744447" cy="480060"/>
          </a:xfrm>
          <a:prstGeom prst="rect">
            <a:avLst/>
          </a:prstGeom>
        </p:spPr>
      </p:pic>
    </p:spTree>
    <p:extLst>
      <p:ext uri="{BB962C8B-B14F-4D97-AF65-F5344CB8AC3E}">
        <p14:creationId xmlns:p14="http://schemas.microsoft.com/office/powerpoint/2010/main" val="169013920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ndframe">
  <a:themeElements>
    <a:clrScheme name="Mindframe">
      <a:dk1>
        <a:srgbClr val="333333"/>
      </a:dk1>
      <a:lt1>
        <a:srgbClr val="FFFFFF"/>
      </a:lt1>
      <a:dk2>
        <a:srgbClr val="3C1053"/>
      </a:dk2>
      <a:lt2>
        <a:srgbClr val="FFFFFF"/>
      </a:lt2>
      <a:accent1>
        <a:srgbClr val="3C1053"/>
      </a:accent1>
      <a:accent2>
        <a:srgbClr val="FF6A39"/>
      </a:accent2>
      <a:accent3>
        <a:srgbClr val="3C1053"/>
      </a:accent3>
      <a:accent4>
        <a:srgbClr val="FF6A39"/>
      </a:accent4>
      <a:accent5>
        <a:srgbClr val="3C1053"/>
      </a:accent5>
      <a:accent6>
        <a:srgbClr val="FF6A39"/>
      </a:accent6>
      <a:hlink>
        <a:srgbClr val="3C1053"/>
      </a:hlink>
      <a:folHlink>
        <a:srgbClr val="7F7F7F"/>
      </a:folHlink>
    </a:clrScheme>
    <a:fontScheme name="Mindfra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Mindframe-Powerpoint template" id="{B7432BB9-6283-476D-B513-89BDA5D63075}" vid="{A0FEB7F6-3D54-49F8-8F17-A46028CBED50}"/>
    </a:ext>
  </a:extLst>
</a:theme>
</file>

<file path=ppt/theme/theme2.xml><?xml version="1.0" encoding="utf-8"?>
<a:theme xmlns:a="http://schemas.openxmlformats.org/drawingml/2006/main" name="new template landscap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new template landscape" id="{DE4BB8BD-3478-4C75-B1EE-75B481E878D6}" vid="{DF54B166-2859-4F1C-A825-DAB4D511A90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Committee Other Document" ma:contentTypeID="0x0101007D849AAC705D284CAC29C569DAF4C4C8020400E55A7C3845E99843BA8F9ACC4F4107D6" ma:contentTypeVersion="3" ma:contentTypeDescription="Create a new document." ma:contentTypeScope="" ma:versionID="6e5de2fdefad9a308434e0769b966778">
  <xsd:schema xmlns:xsd="http://www.w3.org/2001/XMLSchema" xmlns:xs="http://www.w3.org/2001/XMLSchema" xmlns:p="http://schemas.microsoft.com/office/2006/metadata/properties" xmlns:ns2="aa27ac04-4ef1-4ecc-89ce-3a0f50f0af2b" xmlns:ns3="63e34047-ac42-4036-9033-e057f6ab76f1" xmlns:ns4="9554dec5-fbee-4d57-a17f-db187b6871cb" targetNamespace="http://schemas.microsoft.com/office/2006/metadata/properties" ma:root="true" ma:fieldsID="0da3b3ced9aaa0018347fea0047cdbc7" ns2:_="" ns3:_="" ns4:_="">
    <xsd:import namespace="aa27ac04-4ef1-4ecc-89ce-3a0f50f0af2b"/>
    <xsd:import namespace="63e34047-ac42-4036-9033-e057f6ab76f1"/>
    <xsd:import namespace="9554dec5-fbee-4d57-a17f-db187b6871cb"/>
    <xsd:element name="properties">
      <xsd:complexType>
        <xsd:sequence>
          <xsd:element name="documentManagement">
            <xsd:complexType>
              <xsd:all>
                <xsd:element ref="ns2:Business_x005f_x0020_Identifier" minOccurs="0"/>
                <xsd:element ref="ns2:hb743b56a1bb4a7bbf45967e2ec127ee" minOccurs="0"/>
                <xsd:element ref="ns3:TaxCatchAll" minOccurs="0"/>
                <xsd:element ref="ns3:TaxCatchAllLabel" minOccurs="0"/>
                <xsd:element ref="ns2:c493c87c930244169e6ff1d6c4ab4cf4" minOccurs="0"/>
                <xsd:element ref="ns2:o7d32b35c0a845f4819751d48017ea9b" minOccurs="0"/>
                <xsd:element ref="ns2:Committee_x0020_Start_x0020_Date" minOccurs="0"/>
                <xsd:element ref="ns2:Committee_x0020_End_x0020_Date" minOccurs="0"/>
                <xsd:element ref="ns2:DocumentKey"/>
                <xsd:element ref="ns2:PublishStatus" minOccurs="0"/>
                <xsd:element ref="ns2:m4d6cca7aa3446fd807daefaacf1e9b0" minOccurs="0"/>
                <xsd:element ref="ns2:Committee_x0020_Inquiry_x0020_Start_x0020_Date" minOccurs="0"/>
                <xsd:element ref="ns2:Committee_x0020_Inquiry_x0020_End_x0020_Date" minOccurs="0"/>
                <xsd:element ref="ns4:MemberTaxHTField0" minOccurs="0"/>
                <xsd:element ref="ns2:Transcript_x005f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27ac04-4ef1-4ecc-89ce-3a0f50f0af2b" elementFormDefault="qualified">
    <xsd:import namespace="http://schemas.microsoft.com/office/2006/documentManagement/types"/>
    <xsd:import namespace="http://schemas.microsoft.com/office/infopath/2007/PartnerControls"/>
    <xsd:element name="Business_x005f_x0020_Identifier" ma:index="8" nillable="true" ma:displayName="Business Identifier" ma:indexed="true" ma:internalName="Business_x0020_Identifier" ma:readOnly="false">
      <xsd:simpleType>
        <xsd:restriction base="dms:Text"/>
      </xsd:simpleType>
    </xsd:element>
    <xsd:element name="hb743b56a1bb4a7bbf45967e2ec127ee" ma:index="9" nillable="true" ma:taxonomy="true" ma:internalName="hb743b56a1bb4a7bbf45967e2ec127ee" ma:taxonomyFieldName="House" ma:displayName="House" ma:indexed="true" ma:readOnly="false" ma:fieldId="{1b743b56-a1bb-4a7b-bf45-967e2ec127ee}" ma:sspId="d1778a28-9f50-4fb9-b03b-0a0fdc856c14" ma:termSetId="bf338593-1a97-4423-b962-025304010a2a" ma:anchorId="00000000-0000-0000-0000-000000000000" ma:open="false" ma:isKeyword="false">
      <xsd:complexType>
        <xsd:sequence>
          <xsd:element ref="pc:Terms" minOccurs="0" maxOccurs="1"/>
        </xsd:sequence>
      </xsd:complexType>
    </xsd:element>
    <xsd:element name="c493c87c930244169e6ff1d6c4ab4cf4" ma:index="13" nillable="true" ma:taxonomy="true" ma:internalName="c493c87c930244169e6ff1d6c4ab4cf4" ma:taxonomyFieldName="Committee" ma:displayName="Committee" ma:indexed="true" ma:fieldId="{c493c87c-9302-4416-9e6f-f1d6c4ab4cf4}" ma:sspId="d1778a28-9f50-4fb9-b03b-0a0fdc856c14" ma:termSetId="f7fd4eea-aa45-411a-80ce-81f834bc64a5" ma:anchorId="00000000-0000-0000-0000-000000000000" ma:open="false" ma:isKeyword="false">
      <xsd:complexType>
        <xsd:sequence>
          <xsd:element ref="pc:Terms" minOccurs="0" maxOccurs="1"/>
        </xsd:sequence>
      </xsd:complexType>
    </xsd:element>
    <xsd:element name="o7d32b35c0a845f4819751d48017ea9b" ma:index="15" nillable="true" ma:taxonomy="true" ma:internalName="o7d32b35c0a845f4819751d48017ea9b" ma:taxonomyFieldName="Committee_x0020_Type" ma:displayName="Committee Type" ma:indexed="true" ma:fieldId="{87d32b35-c0a8-45f4-8197-51d48017ea9b}" ma:sspId="d1778a28-9f50-4fb9-b03b-0a0fdc856c14" ma:termSetId="82af6f6e-4144-4e0c-a81e-cd5e4e71af07" ma:anchorId="00000000-0000-0000-0000-000000000000" ma:open="false" ma:isKeyword="false">
      <xsd:complexType>
        <xsd:sequence>
          <xsd:element ref="pc:Terms" minOccurs="0" maxOccurs="1"/>
        </xsd:sequence>
      </xsd:complexType>
    </xsd:element>
    <xsd:element name="Committee_x0020_Start_x0020_Date" ma:index="17" nillable="true" ma:displayName="Committee Start Date" ma:format="DateOnly" ma:indexed="true" ma:internalName="Committee_x0020_Start_x0020_Date">
      <xsd:simpleType>
        <xsd:restriction base="dms:DateTime"/>
      </xsd:simpleType>
    </xsd:element>
    <xsd:element name="Committee_x0020_End_x0020_Date" ma:index="18" nillable="true" ma:displayName="Committee End Date" ma:format="DateOnly" ma:indexed="true" ma:internalName="Committee_x0020_End_x0020_Date">
      <xsd:simpleType>
        <xsd:restriction base="dms:DateTime"/>
      </xsd:simpleType>
    </xsd:element>
    <xsd:element name="DocumentKey" ma:index="19" ma:displayName="Document Key" ma:indexed="true" ma:internalName="DocumentKey">
      <xsd:simpleType>
        <xsd:restriction base="dms:Choice">
          <xsd:enumeration value="bill-text"/>
          <xsd:enumeration value="explanatory-notes"/>
          <xsd:enumeration value="bill-text-attachments"/>
          <xsd:enumeration value="amendments-la"/>
          <xsd:enumeration value="amendments-lc"/>
          <xsd:enumeration value="considered-amendments-la"/>
          <xsd:enumeration value="considered-amendments-lc"/>
          <xsd:enumeration value="second-reading-speech-la"/>
          <xsd:enumeration value="second-reading-speech-lc"/>
          <xsd:enumeration value="thumbnail"/>
          <xsd:enumeration value="photo"/>
          <xsd:enumeration value="attachment"/>
          <xsd:enumeration value="inaugural-speech"/>
          <xsd:enumeration value="digests"/>
          <xsd:enumeration value="minute-extracts"/>
          <xsd:enumeration value="introductory-document"/>
          <xsd:enumeration value="resolution-document"/>
          <xsd:enumeration value="terms-of-reference"/>
          <xsd:enumeration value="submissions"/>
          <xsd:enumeration value="transcripts"/>
          <xsd:enumeration value="schedule"/>
          <xsd:enumeration value="witness-transcripts"/>
          <xsd:enumeration value="reports-and-gov-responses"/>
          <xsd:enumeration value="other-documents"/>
          <xsd:enumeration value="attachments"/>
          <xsd:enumeration value="tabled-document"/>
          <xsd:enumeration value="not-tabled-document-la"/>
          <xsd:enumeration value="not-tabled-document-lc"/>
          <xsd:enumeration value="not-tabled-document-dispute"/>
          <xsd:enumeration value="petition-response"/>
          <xsd:enumeration value="proof"/>
          <xsd:enumeration value="revised"/>
          <xsd:enumeration value="corrected"/>
          <xsd:enumeration value="question"/>
          <xsd:enumeration value="answer"/>
          <xsd:enumeration value="document"/>
          <xsd:enumeration value="item"/>
        </xsd:restriction>
      </xsd:simpleType>
    </xsd:element>
    <xsd:element name="PublishStatus" ma:index="20" nillable="true" ma:displayName="Publish Status" ma:internalName="PublishStatus" ma:readOnly="false">
      <xsd:simpleType>
        <xsd:restriction base="dms:Choice">
          <xsd:enumeration value="Draft"/>
          <xsd:enumeration value="Published"/>
        </xsd:restriction>
      </xsd:simpleType>
    </xsd:element>
    <xsd:element name="m4d6cca7aa3446fd807daefaacf1e9b0" ma:index="21" nillable="true" ma:taxonomy="true" ma:internalName="m4d6cca7aa3446fd807daefaacf1e9b0" ma:taxonomyFieldName="Committee_x0020_Inquiry" ma:displayName="Committee Inquiry" ma:indexed="true" ma:fieldId="{64d6cca7-aa34-46fd-807d-aefaacf1e9b0}" ma:sspId="d1778a28-9f50-4fb9-b03b-0a0fdc856c14" ma:termSetId="6c3e97b6-6187-4878-9856-e93b8fed0e9f" ma:anchorId="00000000-0000-0000-0000-000000000000" ma:open="false" ma:isKeyword="false">
      <xsd:complexType>
        <xsd:sequence>
          <xsd:element ref="pc:Terms" minOccurs="0" maxOccurs="1"/>
        </xsd:sequence>
      </xsd:complexType>
    </xsd:element>
    <xsd:element name="Committee_x0020_Inquiry_x0020_Start_x0020_Date" ma:index="23" nillable="true" ma:displayName="Committee Inquiry Start Date" ma:format="DateOnly" ma:indexed="true" ma:internalName="Committee_x0020_Inquiry_x0020_Start_x0020_Date">
      <xsd:simpleType>
        <xsd:restriction base="dms:DateTime"/>
      </xsd:simpleType>
    </xsd:element>
    <xsd:element name="Committee_x0020_Inquiry_x0020_End_x0020_Date" ma:index="24" nillable="true" ma:displayName="Committee Inquiry End Date" ma:format="DateOnly" ma:indexed="true" ma:internalName="Committee_x0020_Inquiry_x0020_End_x0020_Date">
      <xsd:simpleType>
        <xsd:restriction base="dms:DateTime"/>
      </xsd:simpleType>
    </xsd:element>
    <xsd:element name="Transcript_x005f_x0020_Name" ma:index="27" nillable="true" ma:displayName="Transcript Name" ma:internalName="Transcript_x0020_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e34047-ac42-4036-9033-e057f6ab76f1"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0fad1c7-037d-44ef-980b-97e4c24d094e}" ma:internalName="TaxCatchAll" ma:showField="CatchAllData" ma:web="9554dec5-fbee-4d57-a17f-db187b6871cb">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60fad1c7-037d-44ef-980b-97e4c24d094e}" ma:internalName="TaxCatchAllLabel" ma:readOnly="true" ma:showField="CatchAllDataLabel" ma:web="9554dec5-fbee-4d57-a17f-db187b6871c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554dec5-fbee-4d57-a17f-db187b6871cb" elementFormDefault="qualified">
    <xsd:import namespace="http://schemas.microsoft.com/office/2006/documentManagement/types"/>
    <xsd:import namespace="http://schemas.microsoft.com/office/infopath/2007/PartnerControls"/>
    <xsd:element name="MemberTaxHTField0" ma:index="25" nillable="true" ma:taxonomy="true" ma:internalName="MemberTaxHTField0" ma:taxonomyFieldName="Hansard_x0020_Member" ma:displayName="Member" ma:default="" ma:fieldId="{c9fb69e6-177b-49ec-8627-96a823362ebd}" ma:taxonomyMulti="true" ma:sspId="d1778a28-9f50-4fb9-b03b-0a0fdc856c14" ma:termSetId="8a64e69d-52d2-4a7e-943b-4f5c8cba8b1a"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1778a28-9f50-4fb9-b03b-0a0fdc856c14" ContentTypeId="0x0101007D849AAC705D284CAC29C569DAF4C4C80204"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MemberTaxHTField0 xmlns="9554dec5-fbee-4d57-a17f-db187b6871cb">
      <Terms xmlns="http://schemas.microsoft.com/office/infopath/2007/PartnerControls"/>
    </MemberTaxHTField0>
    <Transcript_x005f_x0020_Name xmlns="aa27ac04-4ef1-4ecc-89ce-3a0f50f0af2b" xsi:nil="true"/>
    <Business_x005f_x0020_Identifier xmlns="aa27ac04-4ef1-4ecc-89ce-3a0f50f0af2b">12077</Business_x005f_x0020_Identifier>
    <PublishStatus xmlns="aa27ac04-4ef1-4ecc-89ce-3a0f50f0af2b">published</PublishStatus>
    <Committee_x0020_Inquiry_x0020_Start_x0020_Date xmlns="aa27ac04-4ef1-4ecc-89ce-3a0f50f0af2b">2018-09-19T00:00:00+00:00</Committee_x0020_Inquiry_x0020_Start_x0020_Date>
    <m4d6cca7aa3446fd807daefaacf1e9b0 xmlns="aa27ac04-4ef1-4ecc-89ce-3a0f50f0af2b">
      <Terms xmlns="http://schemas.microsoft.com/office/infopath/2007/PartnerControls">
        <TermInfo xmlns="http://schemas.microsoft.com/office/infopath/2007/PartnerControls">
          <TermName xmlns="http://schemas.microsoft.com/office/infopath/2007/PartnerControls">Gay and transgender hate crimes between 1970 and 2010</TermName>
          <TermId xmlns="http://schemas.microsoft.com/office/infopath/2007/PartnerControls">95fd2b0b-2013-490e-9300-3372b44af849</TermId>
        </TermInfo>
      </Terms>
    </m4d6cca7aa3446fd807daefaacf1e9b0>
    <DocumentKey xmlns="aa27ac04-4ef1-4ecc-89ce-3a0f50f0af2b">other-documents</DocumentKey>
    <TaxCatchAll xmlns="63e34047-ac42-4036-9033-e057f6ab76f1">
      <Value>4</Value>
      <Value>3</Value>
      <Value>590</Value>
      <Value>1</Value>
    </TaxCatchAll>
    <c493c87c930244169e6ff1d6c4ab4cf4 xmlns="aa27ac04-4ef1-4ecc-89ce-3a0f50f0af2b">
      <Terms xmlns="http://schemas.microsoft.com/office/infopath/2007/PartnerControls">
        <TermInfo xmlns="http://schemas.microsoft.com/office/infopath/2007/PartnerControls">
          <TermName xmlns="http://schemas.microsoft.com/office/infopath/2007/PartnerControls">Standing Committee on Social Issues</TermName>
          <TermId xmlns="http://schemas.microsoft.com/office/infopath/2007/PartnerControls">3fba97d1-a140-47c1-80f2-d25b9d292b75</TermId>
        </TermInfo>
      </Terms>
    </c493c87c930244169e6ff1d6c4ab4cf4>
    <o7d32b35c0a845f4819751d48017ea9b xmlns="aa27ac04-4ef1-4ecc-89ce-3a0f50f0af2b">
      <Terms xmlns="http://schemas.microsoft.com/office/infopath/2007/PartnerControls">
        <TermInfo xmlns="http://schemas.microsoft.com/office/infopath/2007/PartnerControls">
          <TermName xmlns="http://schemas.microsoft.com/office/infopath/2007/PartnerControls">Standing</TermName>
          <TermId xmlns="http://schemas.microsoft.com/office/infopath/2007/PartnerControls">4baf3303-4601-4358-b961-bb801b7c4cb8</TermId>
        </TermInfo>
      </Terms>
    </o7d32b35c0a845f4819751d48017ea9b>
    <Committee_x0020_Inquiry_x0020_End_x0020_Date xmlns="aa27ac04-4ef1-4ecc-89ce-3a0f50f0af2b">2019-02-26T00:00:00+00:00</Committee_x0020_Inquiry_x0020_End_x0020_Date>
    <Committee_x0020_Start_x0020_Date xmlns="aa27ac04-4ef1-4ecc-89ce-3a0f50f0af2b">1988-06-09T00:00:00+00:00</Committee_x0020_Start_x0020_Date>
    <hb743b56a1bb4a7bbf45967e2ec127ee xmlns="aa27ac04-4ef1-4ecc-89ce-3a0f50f0af2b">
      <Terms xmlns="http://schemas.microsoft.com/office/infopath/2007/PartnerControls">
        <TermInfo xmlns="http://schemas.microsoft.com/office/infopath/2007/PartnerControls">
          <TermName xmlns="http://schemas.microsoft.com/office/infopath/2007/PartnerControls">Legislative Council</TermName>
          <TermId xmlns="http://schemas.microsoft.com/office/infopath/2007/PartnerControls">054bcde6-b42d-448a-83cc-81cedc571a99</TermId>
        </TermInfo>
      </Terms>
    </hb743b56a1bb4a7bbf45967e2ec127ee>
    <Committee_x0020_End_x0020_Date xmlns="aa27ac04-4ef1-4ecc-89ce-3a0f50f0af2b" xsi:nil="true"/>
  </documentManagement>
</p:properties>
</file>

<file path=customXml/itemProps1.xml><?xml version="1.0" encoding="utf-8"?>
<ds:datastoreItem xmlns:ds="http://schemas.openxmlformats.org/officeDocument/2006/customXml" ds:itemID="{196C9153-0AF4-41FC-A76D-0D8CEC82A995}"/>
</file>

<file path=customXml/itemProps2.xml><?xml version="1.0" encoding="utf-8"?>
<ds:datastoreItem xmlns:ds="http://schemas.openxmlformats.org/officeDocument/2006/customXml" ds:itemID="{5ECCA7DE-4839-4CA6-B9DA-8DFBA3B9D694}"/>
</file>

<file path=customXml/itemProps3.xml><?xml version="1.0" encoding="utf-8"?>
<ds:datastoreItem xmlns:ds="http://schemas.openxmlformats.org/officeDocument/2006/customXml" ds:itemID="{EE83F92B-ED3D-4257-9970-722F95DEF80D}"/>
</file>

<file path=customXml/itemProps4.xml><?xml version="1.0" encoding="utf-8"?>
<ds:datastoreItem xmlns:ds="http://schemas.openxmlformats.org/officeDocument/2006/customXml" ds:itemID="{0B8D44F5-7DB0-49BE-B410-FA57A7687841}"/>
</file>

<file path=docProps/app.xml><?xml version="1.0" encoding="utf-8"?>
<Properties xmlns="http://schemas.openxmlformats.org/officeDocument/2006/extended-properties" xmlns:vt="http://schemas.openxmlformats.org/officeDocument/2006/docPropsVTypes">
  <Template>Mindframe-Powerpoint template</Template>
  <TotalTime>717</TotalTime>
  <Words>1281</Words>
  <Application>Microsoft Office PowerPoint</Application>
  <PresentationFormat>Custom</PresentationFormat>
  <Paragraphs>183</Paragraphs>
  <Slides>28</Slides>
  <Notes>9</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Mindframe</vt:lpstr>
      <vt:lpstr>new template landscape</vt:lpstr>
      <vt:lpstr>Mindframe</vt:lpstr>
      <vt:lpstr>Acknowledgements</vt:lpstr>
      <vt:lpstr>Pride in Diversity</vt:lpstr>
      <vt:lpstr>Roadmap</vt:lpstr>
      <vt:lpstr>Making submissions</vt:lpstr>
      <vt:lpstr>Minority Stress</vt:lpstr>
      <vt:lpstr>Respectful language</vt:lpstr>
      <vt:lpstr>PowerPoint Presentation</vt:lpstr>
      <vt:lpstr>Everymind</vt:lpstr>
      <vt:lpstr>Purpose</vt:lpstr>
      <vt:lpstr>Duty of care</vt:lpstr>
      <vt:lpstr>Mindframe</vt:lpstr>
      <vt:lpstr>PowerPoint Presentation</vt:lpstr>
      <vt:lpstr>PowerPoint Presentation</vt:lpstr>
      <vt:lpstr>What we do and don’t know</vt:lpstr>
      <vt:lpstr>Mindframe principles &amp; tips for managing communication </vt:lpstr>
      <vt:lpstr>Impact of discussing suicide</vt:lpstr>
      <vt:lpstr>Mindframe principles – discussions of Suicide with those with Lived Experience</vt:lpstr>
      <vt:lpstr>Issues to consider: suicide</vt:lpstr>
      <vt:lpstr>Tip 1: Consider the language used when talking about suicide</vt:lpstr>
      <vt:lpstr>Tip 2: Don’t talk about methods of suicide</vt:lpstr>
      <vt:lpstr>Tip 3: Consider the language used when talking about mental illness</vt:lpstr>
      <vt:lpstr>Impact of discussing mental illness</vt:lpstr>
      <vt:lpstr>Tip 4: Be mindful of not reinforcing sterotypes</vt:lpstr>
      <vt:lpstr>Tip 5: Encourage people to seek help</vt:lpstr>
      <vt:lpstr>What next?</vt:lpstr>
      <vt:lpstr>Self-care</vt:lpstr>
      <vt:lpstr>Thank you!</vt:lpstr>
    </vt:vector>
  </TitlesOfParts>
  <Company>HNELHD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Bartlett</dc:creator>
  <cp:lastModifiedBy>Christopher Nelson</cp:lastModifiedBy>
  <cp:revision>57</cp:revision>
  <dcterms:created xsi:type="dcterms:W3CDTF">2018-07-19T01:50:00Z</dcterms:created>
  <dcterms:modified xsi:type="dcterms:W3CDTF">2018-10-24T00:48:57Z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0x0101007D849AAC705D284CAC29C569DAF4C4C8020400E55A7C3845E99843BA8F9ACC4F4107D6</vt:lpwstr>
  </property>
  <property fmtid="{D5CDD505-2E9C-101B-9397-08002B2CF9AE}" pid="3" name="Hansard Member">
    <vt:lpwstr/>
  </property>
  <property fmtid="{D5CDD505-2E9C-101B-9397-08002B2CF9AE}" pid="4" name="Committee Type">
    <vt:lpwstr>3;#Standing|4baf3303-4601-4358-b961-bb801b7c4cb8</vt:lpwstr>
  </property>
  <property fmtid="{D5CDD505-2E9C-101B-9397-08002B2CF9AE}" pid="5" name="House">
    <vt:lpwstr>1;#Legislative Council|054bcde6-b42d-448a-83cc-81cedc571a99</vt:lpwstr>
  </property>
  <property fmtid="{D5CDD505-2E9C-101B-9397-08002B2CF9AE}" pid="6" name="Committee">
    <vt:lpwstr>4;#Standing Committee on Social Issues|3fba97d1-a140-47c1-80f2-d25b9d292b75</vt:lpwstr>
  </property>
  <property fmtid="{D5CDD505-2E9C-101B-9397-08002B2CF9AE}" pid="7" name="Committee Inquiry">
    <vt:lpwstr>590;#Gay and transgender hate crimes between 1970 and 2010|95fd2b0b-2013-490e-9300-3372b44af849</vt:lpwstr>
  </property>
  <property fmtid="{D5CDD505-2E9C-101B-9397-08002B2CF9AE}" pid="8" name="_docset_NoMedatataSyncRequired">
    <vt:lpwstr>False</vt:lpwstr>
  </property>
</Properties>
</file>